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81" r:id="rId2"/>
    <p:sldId id="299" r:id="rId3"/>
    <p:sldId id="300" r:id="rId4"/>
    <p:sldId id="308" r:id="rId5"/>
    <p:sldId id="314" r:id="rId6"/>
    <p:sldId id="313" r:id="rId7"/>
    <p:sldId id="282" r:id="rId8"/>
    <p:sldId id="283" r:id="rId9"/>
    <p:sldId id="286" r:id="rId10"/>
    <p:sldId id="311" r:id="rId11"/>
    <p:sldId id="312" r:id="rId12"/>
    <p:sldId id="301" r:id="rId13"/>
    <p:sldId id="302" r:id="rId14"/>
    <p:sldId id="303" r:id="rId15"/>
    <p:sldId id="304" r:id="rId16"/>
    <p:sldId id="315" r:id="rId17"/>
    <p:sldId id="285" r:id="rId18"/>
    <p:sldId id="287" r:id="rId19"/>
    <p:sldId id="288" r:id="rId20"/>
    <p:sldId id="293" r:id="rId21"/>
    <p:sldId id="292" r:id="rId22"/>
    <p:sldId id="310" r:id="rId23"/>
    <p:sldId id="289" r:id="rId24"/>
    <p:sldId id="290" r:id="rId25"/>
    <p:sldId id="291" r:id="rId26"/>
    <p:sldId id="316" r:id="rId27"/>
    <p:sldId id="317" r:id="rId2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434" autoAdjust="0"/>
  </p:normalViewPr>
  <p:slideViewPr>
    <p:cSldViewPr>
      <p:cViewPr varScale="1">
        <p:scale>
          <a:sx n="92" d="100"/>
          <a:sy n="92" d="100"/>
        </p:scale>
        <p:origin x="1230" y="9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3" d="100"/>
          <a:sy n="83" d="100"/>
        </p:scale>
        <p:origin x="199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latin typeface="Arial" panose="020B0604020202020204" pitchFamily="34" charset="0"/>
              <a:cs typeface="Arial" panose="020B0604020202020204" pitchFamily="34" charset="0"/>
            </a:endParaRPr>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8E9F613-1917-405B-980B-5B10C62D1218}" type="datetimeFigureOut">
              <a:rPr lang="en-US" smtClean="0">
                <a:latin typeface="Arial" panose="020B0604020202020204" pitchFamily="34" charset="0"/>
                <a:cs typeface="Arial" panose="020B0604020202020204" pitchFamily="34" charset="0"/>
              </a:rPr>
              <a:t>3/22/2016</a:t>
            </a:fld>
            <a:endParaRPr lang="en-US">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4E7E785-49FF-464A-AB31-9A15AF047DFC}"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446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C85EE657-7D1F-4467-A853-00858B6D6741}" type="datetimeFigureOut">
              <a:rPr lang="en-US" smtClean="0"/>
              <a:pPr/>
              <a:t>3/22/2016</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BE7EF967-65C6-4EF3-9FFA-74999D551927}" type="slidenum">
              <a:rPr lang="en-US" smtClean="0"/>
              <a:pPr/>
              <a:t>‹#›</a:t>
            </a:fld>
            <a:endParaRPr lang="en-US"/>
          </a:p>
        </p:txBody>
      </p:sp>
    </p:spTree>
    <p:extLst>
      <p:ext uri="{BB962C8B-B14F-4D97-AF65-F5344CB8AC3E}">
        <p14:creationId xmlns:p14="http://schemas.microsoft.com/office/powerpoint/2010/main" val="1818096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E7EF967-65C6-4EF3-9FFA-74999D551927}" type="slidenum">
              <a:rPr lang="en-US" smtClean="0"/>
              <a:pPr/>
              <a:t>1</a:t>
            </a:fld>
            <a:endParaRPr lang="en-US"/>
          </a:p>
        </p:txBody>
      </p:sp>
    </p:spTree>
    <p:extLst>
      <p:ext uri="{BB962C8B-B14F-4D97-AF65-F5344CB8AC3E}">
        <p14:creationId xmlns:p14="http://schemas.microsoft.com/office/powerpoint/2010/main" val="769604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E7EF967-65C6-4EF3-9FFA-74999D551927}" type="slidenum">
              <a:rPr lang="en-US" smtClean="0"/>
              <a:pPr/>
              <a:t>7</a:t>
            </a:fld>
            <a:endParaRPr lang="en-US"/>
          </a:p>
        </p:txBody>
      </p:sp>
    </p:spTree>
    <p:extLst>
      <p:ext uri="{BB962C8B-B14F-4D97-AF65-F5344CB8AC3E}">
        <p14:creationId xmlns:p14="http://schemas.microsoft.com/office/powerpoint/2010/main" val="3663917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DF6BB4E-5432-4B0C-90BD-2F203EE3B93F}" type="slidenum">
              <a:rPr lang="en-US" smtClean="0"/>
              <a:pPr/>
              <a:t>14</a:t>
            </a:fld>
            <a:endParaRPr lang="en-US"/>
          </a:p>
        </p:txBody>
      </p:sp>
    </p:spTree>
    <p:extLst>
      <p:ext uri="{BB962C8B-B14F-4D97-AF65-F5344CB8AC3E}">
        <p14:creationId xmlns:p14="http://schemas.microsoft.com/office/powerpoint/2010/main" val="2049353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70C0"/>
                </a:solidFill>
                <a:latin typeface="Arial" panose="020B0604020202020204" pitchFamily="34" charset="0"/>
                <a:ea typeface="Verdana" pitchFamily="34" charset="0"/>
                <a:cs typeface="Arial" panose="020B0604020202020204" pitchFamily="34"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itchFamily="34" charset="0"/>
                <a:cs typeface="Arial" panose="020B0604020202020204" pitchFamily="34" charset="0"/>
              </a:defRPr>
            </a:lvl1pPr>
          </a:lstStyle>
          <a:p>
            <a:fld id="{0ACC24F6-9834-40E5-BB57-6F1B789F57E4}" type="slidenum">
              <a:rPr lang="en-US" smtClean="0">
                <a:solidFill>
                  <a:prstClr val="black">
                    <a:tint val="75000"/>
                  </a:prstClr>
                </a:solidFill>
              </a:rPr>
              <a:pPr/>
              <a:t>‹#›</a:t>
            </a:fld>
            <a:endParaRPr lang="en-US">
              <a:solidFill>
                <a:prstClr val="black">
                  <a:tint val="75000"/>
                </a:prstClr>
              </a:solidFill>
            </a:endParaRP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70C0"/>
                </a:solidFill>
                <a:latin typeface="Arial" panose="020B0604020202020204" pitchFamily="34" charset="0"/>
                <a:ea typeface="Verdana"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Footer Placeholder 4"/>
          <p:cNvSpPr>
            <a:spLocks noGrp="1"/>
          </p:cNvSpPr>
          <p:nvPr>
            <p:ph type="ftr" sz="quarter" idx="3"/>
          </p:nvPr>
        </p:nvSpPr>
        <p:spPr>
          <a:xfrm>
            <a:off x="1907704" y="6356350"/>
            <a:ext cx="576064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Verdana" pitchFamily="34" charset="0"/>
                <a:cs typeface="Arial" panose="020B0604020202020204" pitchFamily="34" charset="0"/>
              </a:defRPr>
            </a:lvl1pPr>
          </a:lstStyle>
          <a:p>
            <a:r>
              <a:rPr lang="en-US" b="1" dirty="0" smtClean="0">
                <a:solidFill>
                  <a:schemeClr val="tx1"/>
                </a:solidFill>
              </a:rPr>
              <a:t>University of Melbourne ARC Industrial Transformation Grant - </a:t>
            </a:r>
            <a:r>
              <a:rPr lang="en-AU" dirty="0" smtClean="0">
                <a:solidFill>
                  <a:schemeClr val="tx1"/>
                </a:solidFill>
              </a:rPr>
              <a:t>Unlocking the Food Value Chain: Australian food industry transformation for ASEAN markets </a:t>
            </a:r>
            <a:endParaRPr lang="en-AU" dirty="0" smtClean="0"/>
          </a:p>
          <a:p>
            <a:endParaRPr lang="en-US" dirty="0">
              <a:solidFill>
                <a:prstClr val="black">
                  <a:tint val="75000"/>
                </a:prstClr>
              </a:solidFill>
            </a:endParaRPr>
          </a:p>
        </p:txBody>
      </p:sp>
    </p:spTree>
    <p:extLst>
      <p:ext uri="{BB962C8B-B14F-4D97-AF65-F5344CB8AC3E}">
        <p14:creationId xmlns:p14="http://schemas.microsoft.com/office/powerpoint/2010/main" val="234742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lvl1pPr algn="l">
              <a:defRPr sz="3600">
                <a:solidFill>
                  <a:srgbClr val="0070C0"/>
                </a:solidFill>
                <a:latin typeface="Arial" panose="020B0604020202020204" pitchFamily="34" charset="0"/>
                <a:ea typeface="Verdana"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p:txBody>
          <a:bodyPr/>
          <a:lstStyle>
            <a:lvl1pPr marL="342900" indent="-342900">
              <a:buClr>
                <a:srgbClr val="0070C0"/>
              </a:buClr>
              <a:buSzPct val="80000"/>
              <a:buFont typeface="Wingdings" panose="05000000000000000000" pitchFamily="2" charset="2"/>
              <a:buChar char="§"/>
              <a:defRPr>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1pPr>
            <a:lvl2pPr>
              <a:buClr>
                <a:srgbClr val="0070C0"/>
              </a:buClr>
              <a:buSzPct val="80000"/>
              <a:defRPr>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2pPr>
            <a:lvl3pPr>
              <a:buClr>
                <a:srgbClr val="0070C0"/>
              </a:buClr>
              <a:buSzPct val="80000"/>
              <a:defRPr>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3pPr>
            <a:lvl4pPr>
              <a:buClr>
                <a:srgbClr val="0070C0"/>
              </a:buClr>
              <a:buSzPct val="80000"/>
              <a:defRPr>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4pPr>
            <a:lvl5pPr>
              <a:buClr>
                <a:srgbClr val="0070C0"/>
              </a:buClr>
              <a:buSzPct val="80000"/>
              <a:defRPr>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itchFamily="34" charset="0"/>
                <a:cs typeface="Arial" panose="020B0604020202020204" pitchFamily="34" charset="0"/>
              </a:defRPr>
            </a:lvl1pPr>
          </a:lstStyle>
          <a:p>
            <a:fld id="{0ACC24F6-9834-40E5-BB57-6F1B789F57E4}" type="slidenum">
              <a:rPr lang="en-US" smtClean="0">
                <a:solidFill>
                  <a:prstClr val="black">
                    <a:tint val="75000"/>
                  </a:prstClr>
                </a:solidFill>
              </a:rPr>
              <a:pPr/>
              <a:t>‹#›</a:t>
            </a:fld>
            <a:endParaRPr lang="en-US">
              <a:solidFill>
                <a:prstClr val="black">
                  <a:tint val="75000"/>
                </a:prstClr>
              </a:solidFill>
            </a:endParaRPr>
          </a:p>
        </p:txBody>
      </p:sp>
      <p:pic>
        <p:nvPicPr>
          <p:cNvPr id="4" name="Picture 3"/>
          <p:cNvPicPr>
            <a:picLocks noChangeAspect="1"/>
          </p:cNvPicPr>
          <p:nvPr userDrawn="1"/>
        </p:nvPicPr>
        <p:blipFill rotWithShape="1">
          <a:blip r:embed="rId2"/>
          <a:srcRect l="79023" t="64507" r="17715" b="35441"/>
          <a:stretch/>
        </p:blipFill>
        <p:spPr>
          <a:xfrm rot="10800000">
            <a:off x="-4" y="1033303"/>
            <a:ext cx="9180516" cy="45719"/>
          </a:xfrm>
          <a:prstGeom prst="rect">
            <a:avLst/>
          </a:prstGeom>
        </p:spPr>
      </p:pic>
      <p:sp>
        <p:nvSpPr>
          <p:cNvPr id="7" name="Footer Placeholder 4"/>
          <p:cNvSpPr>
            <a:spLocks noGrp="1"/>
          </p:cNvSpPr>
          <p:nvPr>
            <p:ph type="ftr" sz="quarter" idx="3"/>
          </p:nvPr>
        </p:nvSpPr>
        <p:spPr>
          <a:xfrm>
            <a:off x="1907704" y="6356350"/>
            <a:ext cx="576064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Verdana" pitchFamily="34" charset="0"/>
                <a:cs typeface="Arial" panose="020B0604020202020204" pitchFamily="34" charset="0"/>
              </a:defRPr>
            </a:lvl1pPr>
          </a:lstStyle>
          <a:p>
            <a:r>
              <a:rPr lang="en-US" b="1" dirty="0" smtClean="0">
                <a:solidFill>
                  <a:schemeClr val="tx1"/>
                </a:solidFill>
              </a:rPr>
              <a:t>University of Melbourne ARC Industrial Transformation Grant - </a:t>
            </a:r>
            <a:r>
              <a:rPr lang="en-AU" dirty="0" smtClean="0">
                <a:solidFill>
                  <a:schemeClr val="tx1"/>
                </a:solidFill>
              </a:rPr>
              <a:t>Unlocking the Food Value Chain: Australian food industry transformation for ASEAN markets </a:t>
            </a:r>
            <a:endParaRPr lang="en-AU" dirty="0" smtClean="0"/>
          </a:p>
          <a:p>
            <a:endParaRPr lang="en-US" dirty="0">
              <a:solidFill>
                <a:prstClr val="black">
                  <a:tint val="75000"/>
                </a:prstClr>
              </a:solidFill>
            </a:endParaRPr>
          </a:p>
        </p:txBody>
      </p:sp>
    </p:spTree>
    <p:extLst>
      <p:ext uri="{BB962C8B-B14F-4D97-AF65-F5344CB8AC3E}">
        <p14:creationId xmlns:p14="http://schemas.microsoft.com/office/powerpoint/2010/main" val="2598191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atin typeface="Arial" panose="020B0604020202020204" pitchFamily="34" charset="0"/>
                <a:ea typeface="Verdana" pitchFamily="34" charset="0"/>
                <a:cs typeface="Arial" panose="020B0604020202020204" pitchFamily="34" charset="0"/>
              </a:defRPr>
            </a:lvl1pPr>
          </a:lstStyle>
          <a:p>
            <a:fld id="{0ACC24F6-9834-40E5-BB57-6F1B789F57E4}"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0" y="274638"/>
            <a:ext cx="8229600" cy="706090"/>
          </a:xfrm>
        </p:spPr>
        <p:txBody>
          <a:bodyPr>
            <a:normAutofit/>
          </a:bodyPr>
          <a:lstStyle>
            <a:lvl1pPr algn="l">
              <a:defRPr sz="3600">
                <a:solidFill>
                  <a:srgbClr val="0070C0"/>
                </a:solidFill>
                <a:latin typeface="Arial" panose="020B0604020202020204" pitchFamily="34" charset="0"/>
                <a:ea typeface="Verdana" pitchFamily="34" charset="0"/>
                <a:cs typeface="Arial" panose="020B0604020202020204" pitchFamily="34" charset="0"/>
              </a:defRPr>
            </a:lvl1pPr>
          </a:lstStyle>
          <a:p>
            <a:endParaRPr lang="en-US" dirty="0"/>
          </a:p>
        </p:txBody>
      </p:sp>
      <p:pic>
        <p:nvPicPr>
          <p:cNvPr id="11" name="Picture 10"/>
          <p:cNvPicPr>
            <a:picLocks noChangeAspect="1"/>
          </p:cNvPicPr>
          <p:nvPr userDrawn="1"/>
        </p:nvPicPr>
        <p:blipFill rotWithShape="1">
          <a:blip r:embed="rId2"/>
          <a:srcRect l="79023" t="64507" r="17715" b="35441"/>
          <a:stretch/>
        </p:blipFill>
        <p:spPr>
          <a:xfrm rot="10800000">
            <a:off x="-4" y="1033303"/>
            <a:ext cx="9180516" cy="45719"/>
          </a:xfrm>
          <a:prstGeom prst="rect">
            <a:avLst/>
          </a:prstGeom>
        </p:spPr>
      </p:pic>
      <p:sp>
        <p:nvSpPr>
          <p:cNvPr id="7" name="Footer Placeholder 4"/>
          <p:cNvSpPr>
            <a:spLocks noGrp="1"/>
          </p:cNvSpPr>
          <p:nvPr>
            <p:ph type="ftr" sz="quarter" idx="3"/>
          </p:nvPr>
        </p:nvSpPr>
        <p:spPr>
          <a:xfrm>
            <a:off x="1907704" y="6356350"/>
            <a:ext cx="576064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Verdana" pitchFamily="34" charset="0"/>
                <a:cs typeface="Arial" panose="020B0604020202020204" pitchFamily="34" charset="0"/>
              </a:defRPr>
            </a:lvl1pPr>
          </a:lstStyle>
          <a:p>
            <a:r>
              <a:rPr lang="en-US" b="1" dirty="0" smtClean="0">
                <a:solidFill>
                  <a:schemeClr val="tx1"/>
                </a:solidFill>
              </a:rPr>
              <a:t>University of Melbourne ARC Industrial Transformation Grant - </a:t>
            </a:r>
            <a:r>
              <a:rPr lang="en-AU" dirty="0" smtClean="0">
                <a:solidFill>
                  <a:schemeClr val="tx1"/>
                </a:solidFill>
              </a:rPr>
              <a:t>Unlocking the Food Value Chain: Australian food industry transformation for ASEAN markets </a:t>
            </a:r>
            <a:endParaRPr lang="en-AU" dirty="0" smtClean="0"/>
          </a:p>
          <a:p>
            <a:endParaRPr lang="en-US" dirty="0">
              <a:solidFill>
                <a:prstClr val="black">
                  <a:tint val="75000"/>
                </a:prstClr>
              </a:solidFill>
            </a:endParaRPr>
          </a:p>
        </p:txBody>
      </p:sp>
    </p:spTree>
    <p:extLst>
      <p:ext uri="{BB962C8B-B14F-4D97-AF65-F5344CB8AC3E}">
        <p14:creationId xmlns:p14="http://schemas.microsoft.com/office/powerpoint/2010/main" val="3233613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1"/>
            <a:ext cx="4038600" cy="4525963"/>
          </a:xfrm>
        </p:spPr>
        <p:txBody>
          <a:bodyPr/>
          <a:lstStyle>
            <a:lvl1pPr>
              <a:defRPr sz="2786"/>
            </a:lvl1pPr>
            <a:lvl2pPr>
              <a:defRPr sz="2429"/>
            </a:lvl2pPr>
            <a:lvl3pPr>
              <a:defRPr sz="2000"/>
            </a:lvl3pPr>
            <a:lvl4pPr>
              <a:defRPr sz="1786"/>
            </a:lvl4pPr>
            <a:lvl5pPr>
              <a:defRPr sz="1786"/>
            </a:lvl5pPr>
            <a:lvl6pPr>
              <a:defRPr sz="1786"/>
            </a:lvl6pPr>
            <a:lvl7pPr>
              <a:defRPr sz="1786"/>
            </a:lvl7pPr>
            <a:lvl8pPr>
              <a:defRPr sz="1786"/>
            </a:lvl8pPr>
            <a:lvl9pPr>
              <a:defRPr sz="178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1"/>
            <a:ext cx="4038600" cy="4525963"/>
          </a:xfrm>
        </p:spPr>
        <p:txBody>
          <a:bodyPr/>
          <a:lstStyle>
            <a:lvl1pPr>
              <a:defRPr sz="2786"/>
            </a:lvl1pPr>
            <a:lvl2pPr>
              <a:defRPr sz="2429"/>
            </a:lvl2pPr>
            <a:lvl3pPr>
              <a:defRPr sz="2000"/>
            </a:lvl3pPr>
            <a:lvl4pPr>
              <a:defRPr sz="1786"/>
            </a:lvl4pPr>
            <a:lvl5pPr>
              <a:defRPr sz="1786"/>
            </a:lvl5pPr>
            <a:lvl6pPr>
              <a:defRPr sz="1786"/>
            </a:lvl6pPr>
            <a:lvl7pPr>
              <a:defRPr sz="1786"/>
            </a:lvl7pPr>
            <a:lvl8pPr>
              <a:defRPr sz="1786"/>
            </a:lvl8pPr>
            <a:lvl9pPr>
              <a:defRPr sz="178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11"/>
          </p:nvPr>
        </p:nvSpPr>
        <p:spPr/>
        <p:txBody>
          <a:bodyPr/>
          <a:lstStyle/>
          <a:p>
            <a:r>
              <a:rPr lang="en-AU" smtClean="0">
                <a:solidFill>
                  <a:prstClr val="black">
                    <a:tint val="75000"/>
                  </a:prstClr>
                </a:solidFill>
              </a:rPr>
              <a:t>University of Melbourne ARC Industrial Transformation Grant - Unlocking the Food Value Chain: Australian food industry transformation for ASEAN markets  </a:t>
            </a:r>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A6B0756-6E96-48F3-A259-84507980E421}" type="slidenum">
              <a:rPr lang="en-AU" smtClean="0">
                <a:solidFill>
                  <a:prstClr val="black">
                    <a:tint val="75000"/>
                  </a:prstClr>
                </a:solidFill>
              </a:rPr>
              <a:pPr/>
              <a:t>‹#›</a:t>
            </a:fld>
            <a:endParaRPr lang="en-AU">
              <a:solidFill>
                <a:prstClr val="black">
                  <a:tint val="75000"/>
                </a:prstClr>
              </a:solidFill>
            </a:endParaRPr>
          </a:p>
        </p:txBody>
      </p:sp>
      <p:sp>
        <p:nvSpPr>
          <p:cNvPr id="8" name="Footer Placeholder 4"/>
          <p:cNvSpPr txBox="1">
            <a:spLocks/>
          </p:cNvSpPr>
          <p:nvPr userDrawn="1"/>
        </p:nvSpPr>
        <p:spPr>
          <a:xfrm>
            <a:off x="2060104" y="6508750"/>
            <a:ext cx="576064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Verdana"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spTree>
    <p:extLst>
      <p:ext uri="{BB962C8B-B14F-4D97-AF65-F5344CB8AC3E}">
        <p14:creationId xmlns:p14="http://schemas.microsoft.com/office/powerpoint/2010/main" val="24180426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355160" cy="79197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1907704" y="6464777"/>
            <a:ext cx="576064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Verdana" pitchFamily="34" charset="0"/>
                <a:cs typeface="Arial" panose="020B0604020202020204" pitchFamily="34" charset="0"/>
              </a:defRPr>
            </a:lvl1pPr>
          </a:lstStyle>
          <a:p>
            <a:r>
              <a:rPr lang="en-US" b="1" dirty="0" smtClean="0">
                <a:solidFill>
                  <a:schemeClr val="tx1"/>
                </a:solidFill>
              </a:rPr>
              <a:t>University of Melbourne ARC Industrial Transformation Grant - </a:t>
            </a:r>
            <a:r>
              <a:rPr lang="en-AU" dirty="0" smtClean="0">
                <a:solidFill>
                  <a:schemeClr val="tx1"/>
                </a:solidFill>
              </a:rPr>
              <a:t>Unlocking the Food Value Chain: Australian food industry transformation for ASEAN markets </a:t>
            </a:r>
            <a:endParaRPr lang="en-AU" dirty="0" smtClean="0"/>
          </a:p>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172400" y="6356350"/>
            <a:ext cx="514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Verdana" pitchFamily="34" charset="0"/>
                <a:cs typeface="Arial" panose="020B0604020202020204" pitchFamily="34" charset="0"/>
              </a:defRPr>
            </a:lvl1pPr>
          </a:lstStyle>
          <a:p>
            <a:fld id="{0ACC24F6-9834-40E5-BB57-6F1B789F57E4}" type="slidenum">
              <a:rPr lang="en-US" smtClean="0">
                <a:solidFill>
                  <a:prstClr val="black">
                    <a:tint val="75000"/>
                  </a:prstClr>
                </a:solidFill>
              </a:rPr>
              <a:pPr/>
              <a:t>‹#›</a:t>
            </a:fld>
            <a:endParaRPr lang="en-US">
              <a:solidFill>
                <a:prstClr val="black">
                  <a:tint val="75000"/>
                </a:prstClr>
              </a:solidFill>
            </a:endParaRPr>
          </a:p>
        </p:txBody>
      </p:sp>
      <p:pic>
        <p:nvPicPr>
          <p:cNvPr id="7" name="Picture 83" descr="H:\Shared\Polymer Science\PSG and UniMelb Logo\Uni Logo\uom\Print\Secondary\UOM-Pos3D_S_Sm.jpg"/>
          <p:cNvPicPr>
            <a:picLocks noChangeAspect="1" noChangeArrowheads="1"/>
          </p:cNvPicPr>
          <p:nvPr userDrawn="1"/>
        </p:nvPicPr>
        <p:blipFill rotWithShape="1">
          <a:blip r:embed="rId6" cstate="print"/>
          <a:srcRect l="16538" t="17070" r="16320" b="16404"/>
          <a:stretch/>
        </p:blipFill>
        <p:spPr bwMode="auto">
          <a:xfrm>
            <a:off x="8172400" y="67124"/>
            <a:ext cx="890000" cy="890001"/>
          </a:xfrm>
          <a:prstGeom prst="rect">
            <a:avLst/>
          </a:prstGeom>
          <a:noFill/>
        </p:spPr>
      </p:pic>
      <p:pic>
        <p:nvPicPr>
          <p:cNvPr id="8" name="Picture 7"/>
          <p:cNvPicPr>
            <a:picLocks noChangeAspect="1"/>
          </p:cNvPicPr>
          <p:nvPr userDrawn="1"/>
        </p:nvPicPr>
        <p:blipFill rotWithShape="1">
          <a:blip r:embed="rId7"/>
          <a:srcRect l="79023" t="64507" r="17715" b="35441"/>
          <a:stretch/>
        </p:blipFill>
        <p:spPr>
          <a:xfrm rot="10800000">
            <a:off x="-4" y="1033303"/>
            <a:ext cx="9180516" cy="45719"/>
          </a:xfrm>
          <a:prstGeom prst="rect">
            <a:avLst/>
          </a:prstGeom>
        </p:spPr>
      </p:pic>
    </p:spTree>
    <p:extLst>
      <p:ext uri="{BB962C8B-B14F-4D97-AF65-F5344CB8AC3E}">
        <p14:creationId xmlns:p14="http://schemas.microsoft.com/office/powerpoint/2010/main" val="2899990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dt="0"/>
  <p:txStyles>
    <p:titleStyle>
      <a:lvl1pPr algn="ctr" defTabSz="914400" rtl="0" eaLnBrk="1" latinLnBrk="0" hangingPunct="1">
        <a:spcBef>
          <a:spcPct val="0"/>
        </a:spcBef>
        <a:buNone/>
        <a:defRPr sz="4400" kern="1200">
          <a:solidFill>
            <a:srgbClr val="0070C0"/>
          </a:solidFill>
          <a:latin typeface="Arial" panose="020B0604020202020204" pitchFamily="34" charset="0"/>
          <a:ea typeface="Verdana" pitchFamily="34" charset="0"/>
          <a:cs typeface="Arial" panose="020B0604020202020204" pitchFamily="34" charset="0"/>
        </a:defRPr>
      </a:lvl1pPr>
    </p:titleStyle>
    <p:bodyStyle>
      <a:lvl1pPr marL="342900" indent="-342900" algn="l" defTabSz="914400" rtl="0" eaLnBrk="1" latinLnBrk="0" hangingPunct="1">
        <a:spcBef>
          <a:spcPct val="20000"/>
        </a:spcBef>
        <a:buClr>
          <a:srgbClr val="0070C0"/>
        </a:buClr>
        <a:buFont typeface="Arial" pitchFamily="34" charset="0"/>
        <a:buChar char="•"/>
        <a:defRPr sz="3200" kern="1200">
          <a:solidFill>
            <a:schemeClr val="tx1"/>
          </a:solidFill>
          <a:latin typeface="Arial" panose="020B0604020202020204" pitchFamily="34" charset="0"/>
          <a:ea typeface="Verdana" pitchFamily="34" charset="0"/>
          <a:cs typeface="Arial" panose="020B0604020202020204" pitchFamily="34" charset="0"/>
        </a:defRPr>
      </a:lvl1pPr>
      <a:lvl2pPr marL="742950" indent="-285750" algn="l" defTabSz="914400" rtl="0" eaLnBrk="1" latinLnBrk="0" hangingPunct="1">
        <a:spcBef>
          <a:spcPct val="20000"/>
        </a:spcBef>
        <a:buClr>
          <a:srgbClr val="0070C0"/>
        </a:buClr>
        <a:buFont typeface="Arial" pitchFamily="34" charset="0"/>
        <a:buChar char="–"/>
        <a:defRPr sz="2800" kern="1200">
          <a:solidFill>
            <a:schemeClr val="tx1"/>
          </a:solidFill>
          <a:latin typeface="Arial" panose="020B0604020202020204" pitchFamily="34" charset="0"/>
          <a:ea typeface="Verdana" pitchFamily="34" charset="0"/>
          <a:cs typeface="Arial" panose="020B0604020202020204" pitchFamily="34" charset="0"/>
        </a:defRPr>
      </a:lvl2pPr>
      <a:lvl3pPr marL="1143000" indent="-228600" algn="l" defTabSz="914400" rtl="0" eaLnBrk="1" latinLnBrk="0" hangingPunct="1">
        <a:spcBef>
          <a:spcPct val="20000"/>
        </a:spcBef>
        <a:buClr>
          <a:srgbClr val="0070C0"/>
        </a:buClr>
        <a:buFont typeface="Arial" pitchFamily="34" charset="0"/>
        <a:buChar char="•"/>
        <a:defRPr sz="2400" kern="1200">
          <a:solidFill>
            <a:schemeClr val="tx1"/>
          </a:solidFill>
          <a:latin typeface="Arial" panose="020B0604020202020204" pitchFamily="34" charset="0"/>
          <a:ea typeface="Verdana" pitchFamily="34" charset="0"/>
          <a:cs typeface="Arial" panose="020B0604020202020204" pitchFamily="34" charset="0"/>
        </a:defRPr>
      </a:lvl3pPr>
      <a:lvl4pPr marL="16002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Arial" panose="020B0604020202020204" pitchFamily="34" charset="0"/>
          <a:ea typeface="Verdana" pitchFamily="34" charset="0"/>
          <a:cs typeface="Arial" panose="020B0604020202020204" pitchFamily="34" charset="0"/>
        </a:defRPr>
      </a:lvl4pPr>
      <a:lvl5pPr marL="20574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Arial" panose="020B0604020202020204" pitchFamily="34" charset="0"/>
          <a:ea typeface="Verdana"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0.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dirty="0" smtClean="0"/>
              <a:t>Gifting as an Opportunity for Export to Asia</a:t>
            </a:r>
            <a:endParaRPr lang="en-AU" dirty="0"/>
          </a:p>
        </p:txBody>
      </p:sp>
      <p:sp>
        <p:nvSpPr>
          <p:cNvPr id="5" name="Slide Number Placeholder 4"/>
          <p:cNvSpPr>
            <a:spLocks noGrp="1"/>
          </p:cNvSpPr>
          <p:nvPr>
            <p:ph type="sldNum" sz="quarter" idx="12"/>
          </p:nvPr>
        </p:nvSpPr>
        <p:spPr/>
        <p:txBody>
          <a:bodyPr/>
          <a:lstStyle/>
          <a:p>
            <a:fld id="{0ACC24F6-9834-40E5-BB57-6F1B789F57E4}" type="slidenum">
              <a:rPr lang="en-US" smtClean="0">
                <a:solidFill>
                  <a:prstClr val="black">
                    <a:tint val="75000"/>
                  </a:prstClr>
                </a:solidFill>
              </a:rPr>
              <a:pPr/>
              <a:t>1</a:t>
            </a:fld>
            <a:endParaRPr lang="en-US">
              <a:solidFill>
                <a:prstClr val="black">
                  <a:tint val="75000"/>
                </a:prstClr>
              </a:solidFill>
            </a:endParaRPr>
          </a:p>
        </p:txBody>
      </p:sp>
      <p:sp>
        <p:nvSpPr>
          <p:cNvPr id="7" name="Subtitle 6"/>
          <p:cNvSpPr>
            <a:spLocks noGrp="1"/>
          </p:cNvSpPr>
          <p:nvPr>
            <p:ph type="subTitle" idx="1"/>
          </p:nvPr>
        </p:nvSpPr>
        <p:spPr/>
        <p:txBody>
          <a:bodyPr/>
          <a:lstStyle/>
          <a:p>
            <a:r>
              <a:rPr lang="en-AU" dirty="0" smtClean="0"/>
              <a:t>Focus on SME’s</a:t>
            </a:r>
            <a:endParaRPr lang="en-AU" dirty="0"/>
          </a:p>
        </p:txBody>
      </p:sp>
      <p:sp>
        <p:nvSpPr>
          <p:cNvPr id="4" name="Footer Placeholder 3"/>
          <p:cNvSpPr>
            <a:spLocks noGrp="1"/>
          </p:cNvSpPr>
          <p:nvPr>
            <p:ph type="ftr" sz="quarter" idx="3"/>
          </p:nvPr>
        </p:nvSpPr>
        <p:spPr/>
        <p:txBody>
          <a:bodyPr/>
          <a:lstStyle/>
          <a:p>
            <a:r>
              <a:rPr lang="en-US" b="1" dirty="0" smtClean="0">
                <a:solidFill>
                  <a:schemeClr val="tx1"/>
                </a:solidFill>
              </a:rPr>
              <a:t>University of Melbourne ARC Industrial Transformation Grant - </a:t>
            </a:r>
            <a:r>
              <a:rPr lang="en-AU" dirty="0" smtClean="0">
                <a:solidFill>
                  <a:schemeClr val="tx1"/>
                </a:solidFill>
              </a:rPr>
              <a:t>Unlocking the Food Value Chain: Australian food industry transformation for ASEAN markets </a:t>
            </a:r>
            <a:endParaRPr lang="en-AU" dirty="0" smtClean="0"/>
          </a:p>
          <a:p>
            <a:endParaRPr lang="en-US" dirty="0">
              <a:solidFill>
                <a:prstClr val="black">
                  <a:tint val="75000"/>
                </a:prstClr>
              </a:solidFill>
            </a:endParaRPr>
          </a:p>
        </p:txBody>
      </p:sp>
    </p:spTree>
    <p:extLst>
      <p:ext uri="{BB962C8B-B14F-4D97-AF65-F5344CB8AC3E}">
        <p14:creationId xmlns:p14="http://schemas.microsoft.com/office/powerpoint/2010/main" val="3438137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457200" y="1085691"/>
            <a:ext cx="5698976" cy="6120680"/>
          </a:xfrm>
        </p:spPr>
        <p:txBody>
          <a:bodyPr>
            <a:noAutofit/>
          </a:bodyPr>
          <a:lstStyle/>
          <a:p>
            <a:pPr fontAlgn="base"/>
            <a:r>
              <a:rPr lang="en-AU" sz="1800" b="1" dirty="0" smtClean="0"/>
              <a:t>Clocks: </a:t>
            </a:r>
            <a:r>
              <a:rPr lang="en-AU" sz="1800" dirty="0" smtClean="0"/>
              <a:t>The sound of the word is close to death or funeral. You are suggesting the person should die.  A Big No </a:t>
            </a:r>
            <a:r>
              <a:rPr lang="en-AU" sz="1800" dirty="0" err="1" smtClean="0"/>
              <a:t>No</a:t>
            </a:r>
            <a:r>
              <a:rPr lang="en-AU" sz="1800" dirty="0" smtClean="0"/>
              <a:t>.</a:t>
            </a:r>
          </a:p>
          <a:p>
            <a:pPr fontAlgn="base"/>
            <a:r>
              <a:rPr lang="en-AU" sz="1800" b="1" dirty="0" smtClean="0"/>
              <a:t>Pears: </a:t>
            </a:r>
            <a:r>
              <a:rPr lang="en-AU" sz="1800" dirty="0" smtClean="0"/>
              <a:t>The sound of the word is close to separation.  You are suggesting the family should dissolve.</a:t>
            </a:r>
          </a:p>
          <a:p>
            <a:pPr fontAlgn="base"/>
            <a:r>
              <a:rPr lang="en-AU" sz="1800" b="1" dirty="0" smtClean="0"/>
              <a:t>Umbrella</a:t>
            </a:r>
            <a:r>
              <a:rPr lang="en-AU" sz="1800" b="1" dirty="0"/>
              <a:t>: </a:t>
            </a:r>
            <a:r>
              <a:rPr lang="en-AU" sz="1800" dirty="0"/>
              <a:t>The sound of the word is close to </a:t>
            </a:r>
            <a:r>
              <a:rPr lang="en-AU" sz="1800" dirty="0" smtClean="0"/>
              <a:t>fall apart.  </a:t>
            </a:r>
            <a:r>
              <a:rPr lang="en-AU" sz="1800" dirty="0"/>
              <a:t>You are suggesting the </a:t>
            </a:r>
            <a:r>
              <a:rPr lang="en-AU" sz="1800" dirty="0" smtClean="0"/>
              <a:t>relationship should end.</a:t>
            </a:r>
          </a:p>
          <a:p>
            <a:pPr fontAlgn="base"/>
            <a:r>
              <a:rPr lang="en-AU" sz="1800" b="1" dirty="0" smtClean="0"/>
              <a:t>Handkerchiefs</a:t>
            </a:r>
            <a:r>
              <a:rPr lang="en-AU" sz="1800" dirty="0" smtClean="0"/>
              <a:t>: Given at the end of a funeral to say goodbye.</a:t>
            </a:r>
          </a:p>
          <a:p>
            <a:pPr fontAlgn="base"/>
            <a:r>
              <a:rPr lang="en-AU" sz="1800" b="1" dirty="0" smtClean="0"/>
              <a:t>Knives/ Scissors/ Sharps: </a:t>
            </a:r>
            <a:r>
              <a:rPr lang="en-AU" sz="1800" dirty="0" smtClean="0"/>
              <a:t>You are suggesting the relationship should end.</a:t>
            </a:r>
          </a:p>
          <a:p>
            <a:pPr fontAlgn="base"/>
            <a:r>
              <a:rPr lang="en-AU" sz="1800" b="1" dirty="0" smtClean="0"/>
              <a:t>Green Hat: </a:t>
            </a:r>
            <a:r>
              <a:rPr lang="en-AU" sz="1800" dirty="0" smtClean="0"/>
              <a:t>You are suggesting the receivers partner is cheating.</a:t>
            </a:r>
            <a:endParaRPr lang="en-AU" sz="1800" dirty="0"/>
          </a:p>
          <a:p>
            <a:pPr fontAlgn="base"/>
            <a:r>
              <a:rPr lang="en-AU" sz="1800" b="1" dirty="0" smtClean="0"/>
              <a:t>Shoes: </a:t>
            </a:r>
            <a:r>
              <a:rPr lang="en-AU" sz="1800" dirty="0" smtClean="0"/>
              <a:t>You are suggesting the relationship is ending.</a:t>
            </a:r>
            <a:endParaRPr lang="en-AU" sz="1800" dirty="0"/>
          </a:p>
          <a:p>
            <a:endParaRPr lang="en-AU" sz="1800" dirty="0"/>
          </a:p>
        </p:txBody>
      </p:sp>
      <p:sp>
        <p:nvSpPr>
          <p:cNvPr id="2" name="Title 1"/>
          <p:cNvSpPr>
            <a:spLocks noGrp="1"/>
          </p:cNvSpPr>
          <p:nvPr>
            <p:ph type="title"/>
          </p:nvPr>
        </p:nvSpPr>
        <p:spPr/>
        <p:txBody>
          <a:bodyPr>
            <a:normAutofit/>
          </a:bodyPr>
          <a:lstStyle/>
          <a:p>
            <a:r>
              <a:rPr lang="en-AU" sz="3200" dirty="0" smtClean="0"/>
              <a:t>Culturally Unacceptable Gifts: China</a:t>
            </a:r>
            <a:endParaRPr lang="en-AU" sz="3200" dirty="0"/>
          </a:p>
        </p:txBody>
      </p:sp>
      <p:sp>
        <p:nvSpPr>
          <p:cNvPr id="8" name="Slide Number Placeholder 7"/>
          <p:cNvSpPr>
            <a:spLocks noGrp="1"/>
          </p:cNvSpPr>
          <p:nvPr>
            <p:ph type="sldNum" sz="quarter" idx="12"/>
          </p:nvPr>
        </p:nvSpPr>
        <p:spPr/>
        <p:txBody>
          <a:bodyPr/>
          <a:lstStyle/>
          <a:p>
            <a:fld id="{0ACC24F6-9834-40E5-BB57-6F1B789F57E4}" type="slidenum">
              <a:rPr lang="en-US" smtClean="0">
                <a:solidFill>
                  <a:prstClr val="black">
                    <a:tint val="75000"/>
                  </a:prstClr>
                </a:solidFill>
              </a:rPr>
              <a:pPr/>
              <a:t>10</a:t>
            </a:fld>
            <a:endParaRPr lang="en-US">
              <a:solidFill>
                <a:prstClr val="black">
                  <a:tint val="75000"/>
                </a:prstClr>
              </a:solidFill>
            </a:endParaRPr>
          </a:p>
        </p:txBody>
      </p:sp>
      <p:sp>
        <p:nvSpPr>
          <p:cNvPr id="5" name="Content Placeholder 2"/>
          <p:cNvSpPr txBox="1">
            <a:spLocks/>
          </p:cNvSpPr>
          <p:nvPr/>
        </p:nvSpPr>
        <p:spPr>
          <a:xfrm>
            <a:off x="238785" y="2132856"/>
            <a:ext cx="5413335" cy="56452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6"/>
              </a:buClr>
              <a:buSzPct val="80000"/>
              <a:buFont typeface="Wingdings" panose="05000000000000000000" pitchFamily="2" charset="2"/>
              <a:buChar char="§"/>
              <a:defRPr sz="32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1pPr>
            <a:lvl2pPr marL="742950" indent="-285750" algn="l" defTabSz="914400" rtl="0" eaLnBrk="1" latinLnBrk="0" hangingPunct="1">
              <a:spcBef>
                <a:spcPct val="20000"/>
              </a:spcBef>
              <a:buClr>
                <a:schemeClr val="accent6"/>
              </a:buClr>
              <a:buSzPct val="80000"/>
              <a:buFont typeface="Arial" pitchFamily="34" charset="0"/>
              <a:buChar char="–"/>
              <a:defRPr sz="28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2pPr>
            <a:lvl3pPr marL="1143000" indent="-228600" algn="l" defTabSz="914400" rtl="0" eaLnBrk="1" latinLnBrk="0" hangingPunct="1">
              <a:spcBef>
                <a:spcPct val="20000"/>
              </a:spcBef>
              <a:buClr>
                <a:schemeClr val="accent6"/>
              </a:buClr>
              <a:buSzPct val="80000"/>
              <a:buFont typeface="Arial" pitchFamily="34" charset="0"/>
              <a:buChar char="•"/>
              <a:defRPr sz="24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3pPr>
            <a:lvl4pPr marL="1600200" indent="-228600" algn="l" defTabSz="914400" rtl="0" eaLnBrk="1" latinLnBrk="0" hangingPunct="1">
              <a:spcBef>
                <a:spcPct val="20000"/>
              </a:spcBef>
              <a:buClr>
                <a:schemeClr val="accent6"/>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4pPr>
            <a:lvl5pPr marL="2057400" indent="-228600" algn="l" defTabSz="914400" rtl="0" eaLnBrk="1" latinLnBrk="0" hangingPunct="1">
              <a:spcBef>
                <a:spcPct val="20000"/>
              </a:spcBef>
              <a:buClr>
                <a:schemeClr val="accent6"/>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endParaRPr lang="en-AU" sz="1400" dirty="0" smtClean="0"/>
          </a:p>
          <a:p>
            <a:pPr fontAlgn="base"/>
            <a:endParaRPr lang="en-AU" sz="1400" dirty="0"/>
          </a:p>
        </p:txBody>
      </p:sp>
      <p:pic>
        <p:nvPicPr>
          <p:cNvPr id="13" name="Picture 12"/>
          <p:cNvPicPr>
            <a:picLocks noChangeAspect="1"/>
          </p:cNvPicPr>
          <p:nvPr/>
        </p:nvPicPr>
        <p:blipFill rotWithShape="1">
          <a:blip r:embed="rId2"/>
          <a:srcRect l="51140" t="27800" r="1927"/>
          <a:stretch/>
        </p:blipFill>
        <p:spPr>
          <a:xfrm>
            <a:off x="6180755" y="2376515"/>
            <a:ext cx="2664296" cy="2778360"/>
          </a:xfrm>
          <a:prstGeom prst="rect">
            <a:avLst/>
          </a:prstGeom>
        </p:spPr>
      </p:pic>
    </p:spTree>
    <p:extLst>
      <p:ext uri="{BB962C8B-B14F-4D97-AF65-F5344CB8AC3E}">
        <p14:creationId xmlns:p14="http://schemas.microsoft.com/office/powerpoint/2010/main" val="1789813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t>Closeness of the Relationship</a:t>
            </a:r>
            <a:endParaRPr lang="en-AU" sz="3200" dirty="0"/>
          </a:p>
        </p:txBody>
      </p:sp>
      <p:sp>
        <p:nvSpPr>
          <p:cNvPr id="8" name="Slide Number Placeholder 7"/>
          <p:cNvSpPr>
            <a:spLocks noGrp="1"/>
          </p:cNvSpPr>
          <p:nvPr>
            <p:ph type="sldNum" sz="quarter" idx="12"/>
          </p:nvPr>
        </p:nvSpPr>
        <p:spPr/>
        <p:txBody>
          <a:bodyPr/>
          <a:lstStyle/>
          <a:p>
            <a:fld id="{0ACC24F6-9834-40E5-BB57-6F1B789F57E4}" type="slidenum">
              <a:rPr lang="en-US" smtClean="0">
                <a:solidFill>
                  <a:prstClr val="black">
                    <a:tint val="75000"/>
                  </a:prstClr>
                </a:solidFill>
              </a:rPr>
              <a:pPr/>
              <a:t>11</a:t>
            </a:fld>
            <a:endParaRPr lang="en-US">
              <a:solidFill>
                <a:prstClr val="black">
                  <a:tint val="75000"/>
                </a:prstClr>
              </a:solidFill>
            </a:endParaRPr>
          </a:p>
        </p:txBody>
      </p:sp>
      <p:sp>
        <p:nvSpPr>
          <p:cNvPr id="5" name="Content Placeholder 2"/>
          <p:cNvSpPr txBox="1">
            <a:spLocks/>
          </p:cNvSpPr>
          <p:nvPr/>
        </p:nvSpPr>
        <p:spPr>
          <a:xfrm>
            <a:off x="238785" y="2132856"/>
            <a:ext cx="5413335" cy="56452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6"/>
              </a:buClr>
              <a:buSzPct val="80000"/>
              <a:buFont typeface="Wingdings" panose="05000000000000000000" pitchFamily="2" charset="2"/>
              <a:buChar char="§"/>
              <a:defRPr sz="32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1pPr>
            <a:lvl2pPr marL="742950" indent="-285750" algn="l" defTabSz="914400" rtl="0" eaLnBrk="1" latinLnBrk="0" hangingPunct="1">
              <a:spcBef>
                <a:spcPct val="20000"/>
              </a:spcBef>
              <a:buClr>
                <a:schemeClr val="accent6"/>
              </a:buClr>
              <a:buSzPct val="80000"/>
              <a:buFont typeface="Arial" pitchFamily="34" charset="0"/>
              <a:buChar char="–"/>
              <a:defRPr sz="28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2pPr>
            <a:lvl3pPr marL="1143000" indent="-228600" algn="l" defTabSz="914400" rtl="0" eaLnBrk="1" latinLnBrk="0" hangingPunct="1">
              <a:spcBef>
                <a:spcPct val="20000"/>
              </a:spcBef>
              <a:buClr>
                <a:schemeClr val="accent6"/>
              </a:buClr>
              <a:buSzPct val="80000"/>
              <a:buFont typeface="Arial" pitchFamily="34" charset="0"/>
              <a:buChar char="•"/>
              <a:defRPr sz="24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3pPr>
            <a:lvl4pPr marL="1600200" indent="-228600" algn="l" defTabSz="914400" rtl="0" eaLnBrk="1" latinLnBrk="0" hangingPunct="1">
              <a:spcBef>
                <a:spcPct val="20000"/>
              </a:spcBef>
              <a:buClr>
                <a:schemeClr val="accent6"/>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4pPr>
            <a:lvl5pPr marL="2057400" indent="-228600" algn="l" defTabSz="914400" rtl="0" eaLnBrk="1" latinLnBrk="0" hangingPunct="1">
              <a:spcBef>
                <a:spcPct val="20000"/>
              </a:spcBef>
              <a:buClr>
                <a:schemeClr val="accent6"/>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endParaRPr lang="en-AU" sz="1400" dirty="0" smtClean="0"/>
          </a:p>
          <a:p>
            <a:pPr fontAlgn="base"/>
            <a:endParaRPr lang="en-AU" sz="1400" dirty="0"/>
          </a:p>
        </p:txBody>
      </p:sp>
      <p:cxnSp>
        <p:nvCxnSpPr>
          <p:cNvPr id="6" name="Straight Arrow Connector 5"/>
          <p:cNvCxnSpPr/>
          <p:nvPr/>
        </p:nvCxnSpPr>
        <p:spPr>
          <a:xfrm>
            <a:off x="755576" y="1772816"/>
            <a:ext cx="7272808" cy="0"/>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1560" y="1280865"/>
            <a:ext cx="1300421" cy="369332"/>
          </a:xfrm>
          <a:prstGeom prst="rect">
            <a:avLst/>
          </a:prstGeom>
          <a:noFill/>
        </p:spPr>
        <p:txBody>
          <a:bodyPr wrap="none" rtlCol="0">
            <a:spAutoFit/>
          </a:bodyPr>
          <a:lstStyle/>
          <a:p>
            <a:r>
              <a:rPr lang="en-AU" dirty="0" smtClean="0">
                <a:latin typeface="Arial" panose="020B0604020202020204" pitchFamily="34" charset="0"/>
                <a:cs typeface="Arial" panose="020B0604020202020204" pitchFamily="34" charset="0"/>
              </a:rPr>
              <a:t>Very Close</a:t>
            </a:r>
            <a:endParaRPr lang="en-AU" dirty="0">
              <a:latin typeface="Arial" panose="020B0604020202020204" pitchFamily="34" charset="0"/>
              <a:cs typeface="Arial" panose="020B0604020202020204" pitchFamily="34" charset="0"/>
            </a:endParaRPr>
          </a:p>
        </p:txBody>
      </p:sp>
      <p:sp>
        <p:nvSpPr>
          <p:cNvPr id="12" name="TextBox 11"/>
          <p:cNvSpPr txBox="1"/>
          <p:nvPr/>
        </p:nvSpPr>
        <p:spPr>
          <a:xfrm>
            <a:off x="7231463" y="1268761"/>
            <a:ext cx="902811" cy="369332"/>
          </a:xfrm>
          <a:prstGeom prst="rect">
            <a:avLst/>
          </a:prstGeom>
          <a:noFill/>
        </p:spPr>
        <p:txBody>
          <a:bodyPr wrap="none" rtlCol="0">
            <a:spAutoFit/>
          </a:bodyPr>
          <a:lstStyle/>
          <a:p>
            <a:r>
              <a:rPr lang="en-AU" dirty="0" smtClean="0">
                <a:latin typeface="Arial" panose="020B0604020202020204" pitchFamily="34" charset="0"/>
                <a:cs typeface="Arial" panose="020B0604020202020204" pitchFamily="34" charset="0"/>
              </a:rPr>
              <a:t>Distant</a:t>
            </a:r>
            <a:endParaRPr lang="en-AU" dirty="0">
              <a:latin typeface="Arial" panose="020B0604020202020204" pitchFamily="34" charset="0"/>
              <a:cs typeface="Arial" panose="020B0604020202020204" pitchFamily="34" charset="0"/>
            </a:endParaRPr>
          </a:p>
        </p:txBody>
      </p:sp>
      <p:sp>
        <p:nvSpPr>
          <p:cNvPr id="13" name="Rectangle 12"/>
          <p:cNvSpPr/>
          <p:nvPr/>
        </p:nvSpPr>
        <p:spPr>
          <a:xfrm>
            <a:off x="-180020" y="1976582"/>
            <a:ext cx="3736260" cy="2862322"/>
          </a:xfrm>
          <a:prstGeom prst="rect">
            <a:avLst/>
          </a:prstGeom>
        </p:spPr>
        <p:txBody>
          <a:bodyPr wrap="square">
            <a:spAutoFit/>
          </a:bodyPr>
          <a:lstStyle/>
          <a:p>
            <a:pPr lvl="1" fontAlgn="base"/>
            <a:r>
              <a:rPr lang="en-AU" b="1" dirty="0">
                <a:latin typeface="Arial" panose="020B0604020202020204" pitchFamily="34" charset="0"/>
                <a:cs typeface="Arial" panose="020B0604020202020204" pitchFamily="34" charset="0"/>
              </a:rPr>
              <a:t>Family/ Share with all</a:t>
            </a:r>
          </a:p>
          <a:p>
            <a:pPr lvl="2" fontAlgn="base"/>
            <a:r>
              <a:rPr lang="en-AU" dirty="0">
                <a:latin typeface="Arial" panose="020B0604020202020204" pitchFamily="34" charset="0"/>
                <a:cs typeface="Arial" panose="020B0604020202020204" pitchFamily="34" charset="0"/>
              </a:rPr>
              <a:t>Candy and fruit are acceptable, but preferably not for dinner occasions</a:t>
            </a:r>
          </a:p>
          <a:p>
            <a:pPr lvl="2" fontAlgn="base"/>
            <a:r>
              <a:rPr lang="en-AU" dirty="0">
                <a:latin typeface="Arial" panose="020B0604020202020204" pitchFamily="34" charset="0"/>
                <a:cs typeface="Arial" panose="020B0604020202020204" pitchFamily="34" charset="0"/>
              </a:rPr>
              <a:t>The Gift should be a larger size with familiar flavours to share with all</a:t>
            </a:r>
          </a:p>
          <a:p>
            <a:pPr lvl="2" fontAlgn="base"/>
            <a:r>
              <a:rPr lang="en-AU" dirty="0">
                <a:latin typeface="Arial" panose="020B0604020202020204" pitchFamily="34" charset="0"/>
                <a:cs typeface="Arial" panose="020B0604020202020204" pitchFamily="34" charset="0"/>
              </a:rPr>
              <a:t>Toys for kids</a:t>
            </a:r>
          </a:p>
          <a:p>
            <a:pPr lvl="2" fontAlgn="base"/>
            <a:r>
              <a:rPr lang="en-AU" dirty="0">
                <a:latin typeface="Arial" panose="020B0604020202020204" pitchFamily="34" charset="0"/>
                <a:cs typeface="Arial" panose="020B0604020202020204" pitchFamily="34" charset="0"/>
              </a:rPr>
              <a:t>Useful kitchen items (avoid sharp objects)</a:t>
            </a:r>
          </a:p>
        </p:txBody>
      </p:sp>
      <p:sp>
        <p:nvSpPr>
          <p:cNvPr id="14" name="Rectangle 13"/>
          <p:cNvSpPr/>
          <p:nvPr/>
        </p:nvSpPr>
        <p:spPr>
          <a:xfrm>
            <a:off x="3203848" y="1973693"/>
            <a:ext cx="3150096" cy="1754326"/>
          </a:xfrm>
          <a:prstGeom prst="rect">
            <a:avLst/>
          </a:prstGeom>
        </p:spPr>
        <p:txBody>
          <a:bodyPr wrap="square">
            <a:spAutoFit/>
          </a:bodyPr>
          <a:lstStyle/>
          <a:p>
            <a:pPr lvl="1" fontAlgn="base"/>
            <a:r>
              <a:rPr lang="en-AU" b="1" dirty="0">
                <a:latin typeface="Arial" panose="020B0604020202020204" pitchFamily="34" charset="0"/>
                <a:cs typeface="Arial" panose="020B0604020202020204" pitchFamily="34" charset="0"/>
              </a:rPr>
              <a:t>For closer relationships</a:t>
            </a:r>
          </a:p>
          <a:p>
            <a:pPr lvl="2" fontAlgn="base"/>
            <a:r>
              <a:rPr lang="en-AU" dirty="0">
                <a:latin typeface="Arial" panose="020B0604020202020204" pitchFamily="34" charset="0"/>
                <a:cs typeface="Arial" panose="020B0604020202020204" pitchFamily="34" charset="0"/>
              </a:rPr>
              <a:t>An item that indicates you know the recipient’s hobbies/interests</a:t>
            </a:r>
          </a:p>
        </p:txBody>
      </p:sp>
      <p:sp>
        <p:nvSpPr>
          <p:cNvPr id="15" name="Rectangle 14"/>
          <p:cNvSpPr/>
          <p:nvPr/>
        </p:nvSpPr>
        <p:spPr>
          <a:xfrm>
            <a:off x="6184776" y="1976582"/>
            <a:ext cx="2502024" cy="1754326"/>
          </a:xfrm>
          <a:prstGeom prst="rect">
            <a:avLst/>
          </a:prstGeom>
        </p:spPr>
        <p:txBody>
          <a:bodyPr wrap="square">
            <a:spAutoFit/>
          </a:bodyPr>
          <a:lstStyle/>
          <a:p>
            <a:pPr lvl="1" fontAlgn="base"/>
            <a:r>
              <a:rPr lang="en-AU" b="1" dirty="0">
                <a:latin typeface="Arial" panose="020B0604020202020204" pitchFamily="34" charset="0"/>
                <a:cs typeface="Arial" panose="020B0604020202020204" pitchFamily="34" charset="0"/>
              </a:rPr>
              <a:t>For more distant relationships</a:t>
            </a:r>
          </a:p>
          <a:p>
            <a:pPr lvl="2" fontAlgn="base"/>
            <a:r>
              <a:rPr lang="en-AU" dirty="0">
                <a:latin typeface="Arial" panose="020B0604020202020204" pitchFamily="34" charset="0"/>
                <a:cs typeface="Arial" panose="020B0604020202020204" pitchFamily="34" charset="0"/>
              </a:rPr>
              <a:t>More culturally acceptable good </a:t>
            </a:r>
            <a:r>
              <a:rPr lang="en-AU" dirty="0" smtClean="0">
                <a:latin typeface="Arial" panose="020B0604020202020204" pitchFamily="34" charset="0"/>
                <a:cs typeface="Arial" panose="020B0604020202020204" pitchFamily="34" charset="0"/>
              </a:rPr>
              <a:t>gifts.</a:t>
            </a:r>
            <a:endParaRPr lang="en-AU"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611560" y="4827444"/>
            <a:ext cx="2390626" cy="1511005"/>
          </a:xfrm>
          <a:prstGeom prst="rect">
            <a:avLst/>
          </a:prstGeom>
        </p:spPr>
      </p:pic>
      <p:pic>
        <p:nvPicPr>
          <p:cNvPr id="17" name="Picture 16"/>
          <p:cNvPicPr>
            <a:picLocks noChangeAspect="1"/>
          </p:cNvPicPr>
          <p:nvPr/>
        </p:nvPicPr>
        <p:blipFill>
          <a:blip r:embed="rId3"/>
          <a:stretch>
            <a:fillRect/>
          </a:stretch>
        </p:blipFill>
        <p:spPr>
          <a:xfrm>
            <a:off x="3975045" y="4830018"/>
            <a:ext cx="2095880" cy="1479302"/>
          </a:xfrm>
          <a:prstGeom prst="rect">
            <a:avLst/>
          </a:prstGeom>
        </p:spPr>
      </p:pic>
      <p:pic>
        <p:nvPicPr>
          <p:cNvPr id="18" name="Picture 17"/>
          <p:cNvPicPr>
            <a:picLocks noChangeAspect="1"/>
          </p:cNvPicPr>
          <p:nvPr/>
        </p:nvPicPr>
        <p:blipFill>
          <a:blip r:embed="rId4"/>
          <a:stretch>
            <a:fillRect/>
          </a:stretch>
        </p:blipFill>
        <p:spPr>
          <a:xfrm>
            <a:off x="6935046" y="4827444"/>
            <a:ext cx="1925652" cy="1481876"/>
          </a:xfrm>
          <a:prstGeom prst="rect">
            <a:avLst/>
          </a:prstGeom>
        </p:spPr>
      </p:pic>
    </p:spTree>
    <p:extLst>
      <p:ext uri="{BB962C8B-B14F-4D97-AF65-F5344CB8AC3E}">
        <p14:creationId xmlns:p14="http://schemas.microsoft.com/office/powerpoint/2010/main" val="2339400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Food and Gifting</a:t>
            </a:r>
            <a:endParaRPr lang="en-AU" dirty="0"/>
          </a:p>
        </p:txBody>
      </p:sp>
      <p:sp>
        <p:nvSpPr>
          <p:cNvPr id="3" name="Content Placeholder 2"/>
          <p:cNvSpPr>
            <a:spLocks noGrp="1"/>
          </p:cNvSpPr>
          <p:nvPr>
            <p:ph idx="1"/>
          </p:nvPr>
        </p:nvSpPr>
        <p:spPr>
          <a:xfrm>
            <a:off x="251520" y="1196752"/>
            <a:ext cx="8746156" cy="4716333"/>
          </a:xfrm>
        </p:spPr>
        <p:txBody>
          <a:bodyPr>
            <a:noAutofit/>
          </a:bodyPr>
          <a:lstStyle/>
          <a:p>
            <a:pPr>
              <a:spcBef>
                <a:spcPts val="1200"/>
              </a:spcBef>
            </a:pPr>
            <a:r>
              <a:rPr lang="en-AU" sz="1800" b="1" dirty="0">
                <a:solidFill>
                  <a:schemeClr val="tx1"/>
                </a:solidFill>
              </a:rPr>
              <a:t>Key elements are expected by consumers before even </a:t>
            </a:r>
            <a:r>
              <a:rPr lang="en-AU" sz="1800" b="1" dirty="0" smtClean="0">
                <a:solidFill>
                  <a:schemeClr val="tx1"/>
                </a:solidFill>
              </a:rPr>
              <a:t>considering food as a gift.</a:t>
            </a:r>
          </a:p>
          <a:p>
            <a:pPr marL="400050" lvl="2">
              <a:spcBef>
                <a:spcPts val="1200"/>
              </a:spcBef>
            </a:pPr>
            <a:r>
              <a:rPr lang="en-AU" sz="1800" b="1" dirty="0" smtClean="0">
                <a:solidFill>
                  <a:schemeClr val="tx1"/>
                </a:solidFill>
              </a:rPr>
              <a:t>Food </a:t>
            </a:r>
            <a:r>
              <a:rPr lang="en-AU" sz="1800" b="1" dirty="0">
                <a:solidFill>
                  <a:schemeClr val="tx1"/>
                </a:solidFill>
              </a:rPr>
              <a:t>Safety: </a:t>
            </a:r>
            <a:r>
              <a:rPr lang="en-AU" sz="1800" dirty="0">
                <a:solidFill>
                  <a:schemeClr val="tx1"/>
                </a:solidFill>
              </a:rPr>
              <a:t>is more important </a:t>
            </a:r>
            <a:r>
              <a:rPr lang="en-AU" sz="1800" dirty="0" smtClean="0">
                <a:solidFill>
                  <a:schemeClr val="tx1"/>
                </a:solidFill>
              </a:rPr>
              <a:t>as incomes increase </a:t>
            </a:r>
            <a:r>
              <a:rPr lang="en-AU" sz="1800" dirty="0">
                <a:solidFill>
                  <a:schemeClr val="tx1"/>
                </a:solidFill>
              </a:rPr>
              <a:t>and if </a:t>
            </a:r>
            <a:r>
              <a:rPr lang="en-AU" sz="1800" dirty="0" smtClean="0">
                <a:solidFill>
                  <a:schemeClr val="tx1"/>
                </a:solidFill>
              </a:rPr>
              <a:t>the receiver has </a:t>
            </a:r>
            <a:r>
              <a:rPr lang="en-AU" sz="1800" dirty="0">
                <a:solidFill>
                  <a:schemeClr val="tx1"/>
                </a:solidFill>
              </a:rPr>
              <a:t>children in the home.  This </a:t>
            </a:r>
            <a:r>
              <a:rPr lang="en-AU" sz="1800" dirty="0" smtClean="0">
                <a:solidFill>
                  <a:schemeClr val="tx1"/>
                </a:solidFill>
              </a:rPr>
              <a:t>is also important </a:t>
            </a:r>
            <a:r>
              <a:rPr lang="en-AU" sz="1800" dirty="0">
                <a:solidFill>
                  <a:schemeClr val="tx1"/>
                </a:solidFill>
              </a:rPr>
              <a:t>when considering giving gifts to others, as these food gifts would be interpreted as representing what the </a:t>
            </a:r>
            <a:r>
              <a:rPr lang="en-AU" sz="1800" dirty="0" err="1">
                <a:solidFill>
                  <a:schemeClr val="tx1"/>
                </a:solidFill>
              </a:rPr>
              <a:t>gifter</a:t>
            </a:r>
            <a:r>
              <a:rPr lang="en-AU" sz="1800" dirty="0">
                <a:solidFill>
                  <a:schemeClr val="tx1"/>
                </a:solidFill>
              </a:rPr>
              <a:t> thought of the receiver. </a:t>
            </a:r>
            <a:endParaRPr lang="en-AU" sz="1800" dirty="0" smtClean="0">
              <a:solidFill>
                <a:schemeClr val="tx1"/>
              </a:solidFill>
            </a:endParaRPr>
          </a:p>
          <a:p>
            <a:pPr marL="400050" lvl="2">
              <a:spcBef>
                <a:spcPts val="1200"/>
              </a:spcBef>
            </a:pPr>
            <a:r>
              <a:rPr lang="en-AU" sz="1800" b="1" dirty="0">
                <a:solidFill>
                  <a:schemeClr val="tx1"/>
                </a:solidFill>
              </a:rPr>
              <a:t>Origin: </a:t>
            </a:r>
            <a:r>
              <a:rPr lang="en-AU" sz="1800" dirty="0">
                <a:solidFill>
                  <a:schemeClr val="tx1"/>
                </a:solidFill>
              </a:rPr>
              <a:t>Australia, New Zealand, USA and Europe are considered to be clean and green with a good food safety record.  Imagery of pastoral, natural scenes reflect the level of cleanliness of the foods.</a:t>
            </a:r>
          </a:p>
          <a:p>
            <a:pPr marL="400050" lvl="2">
              <a:spcBef>
                <a:spcPts val="1200"/>
              </a:spcBef>
            </a:pPr>
            <a:endParaRPr lang="en-AU" sz="1800" dirty="0">
              <a:solidFill>
                <a:schemeClr val="tx1"/>
              </a:solidFill>
            </a:endParaRPr>
          </a:p>
        </p:txBody>
      </p:sp>
      <p:sp>
        <p:nvSpPr>
          <p:cNvPr id="4" name="Slide Number Placeholder 3"/>
          <p:cNvSpPr>
            <a:spLocks noGrp="1"/>
          </p:cNvSpPr>
          <p:nvPr>
            <p:ph type="sldNum" sz="quarter" idx="12"/>
          </p:nvPr>
        </p:nvSpPr>
        <p:spPr/>
        <p:txBody>
          <a:bodyPr/>
          <a:lstStyle/>
          <a:p>
            <a:fld id="{0ACC24F6-9834-40E5-BB57-6F1B789F57E4}" type="slidenum">
              <a:rPr lang="en-US" smtClean="0">
                <a:solidFill>
                  <a:prstClr val="black">
                    <a:tint val="75000"/>
                  </a:prstClr>
                </a:solidFill>
              </a:rPr>
              <a:pPr/>
              <a:t>12</a:t>
            </a:fld>
            <a:endParaRPr lang="en-US">
              <a:solidFill>
                <a:prstClr val="black">
                  <a:tint val="75000"/>
                </a:prstClr>
              </a:solidFill>
            </a:endParaRPr>
          </a:p>
        </p:txBody>
      </p:sp>
      <p:sp>
        <p:nvSpPr>
          <p:cNvPr id="5" name="Footer Placeholder 4"/>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7471730" y="4271336"/>
            <a:ext cx="1401340" cy="1368598"/>
          </a:xfrm>
          <a:prstGeom prst="rect">
            <a:avLst/>
          </a:prstGeom>
        </p:spPr>
      </p:pic>
      <p:sp>
        <p:nvSpPr>
          <p:cNvPr id="7" name="Content Placeholder 2"/>
          <p:cNvSpPr txBox="1">
            <a:spLocks/>
          </p:cNvSpPr>
          <p:nvPr/>
        </p:nvSpPr>
        <p:spPr>
          <a:xfrm>
            <a:off x="179512" y="3998183"/>
            <a:ext cx="7488832" cy="47163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70C0"/>
              </a:buClr>
              <a:buSzPct val="80000"/>
              <a:buFont typeface="Wingdings" panose="05000000000000000000" pitchFamily="2" charset="2"/>
              <a:buChar char="§"/>
              <a:defRPr sz="32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1pPr>
            <a:lvl2pPr marL="742950" indent="-285750" algn="l" defTabSz="914400" rtl="0" eaLnBrk="1" latinLnBrk="0" hangingPunct="1">
              <a:spcBef>
                <a:spcPct val="20000"/>
              </a:spcBef>
              <a:buClr>
                <a:srgbClr val="0070C0"/>
              </a:buClr>
              <a:buSzPct val="80000"/>
              <a:buFont typeface="Arial" pitchFamily="34" charset="0"/>
              <a:buChar char="–"/>
              <a:defRPr sz="28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2pPr>
            <a:lvl3pPr marL="1143000" indent="-228600" algn="l" defTabSz="914400" rtl="0" eaLnBrk="1" latinLnBrk="0" hangingPunct="1">
              <a:spcBef>
                <a:spcPct val="20000"/>
              </a:spcBef>
              <a:buClr>
                <a:srgbClr val="0070C0"/>
              </a:buClr>
              <a:buSzPct val="80000"/>
              <a:buFont typeface="Arial" pitchFamily="34" charset="0"/>
              <a:buChar char="•"/>
              <a:defRPr sz="24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3pPr>
            <a:lvl4pPr marL="1600200" indent="-228600" algn="l" defTabSz="914400" rtl="0" eaLnBrk="1" latinLnBrk="0" hangingPunct="1">
              <a:spcBef>
                <a:spcPct val="20000"/>
              </a:spcBef>
              <a:buClr>
                <a:srgbClr val="0070C0"/>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4pPr>
            <a:lvl5pPr marL="2057400" indent="-228600" algn="l" defTabSz="914400" rtl="0" eaLnBrk="1" latinLnBrk="0" hangingPunct="1">
              <a:spcBef>
                <a:spcPct val="20000"/>
              </a:spcBef>
              <a:buClr>
                <a:srgbClr val="0070C0"/>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3">
              <a:spcBef>
                <a:spcPts val="1200"/>
              </a:spcBef>
            </a:pPr>
            <a:r>
              <a:rPr lang="en-AU" sz="1600" dirty="0" smtClean="0">
                <a:solidFill>
                  <a:schemeClr val="tx1"/>
                </a:solidFill>
              </a:rPr>
              <a:t>Australia vs New Zealand: Consumers related Australia with modern, sophisticated, multi cultural, diverse, and international. They related New Zealand with a stronger national culture that is more pure, family oriented, old fashioned, and Caucasian</a:t>
            </a:r>
          </a:p>
          <a:p>
            <a:pPr marL="400050" lvl="2">
              <a:spcBef>
                <a:spcPts val="1200"/>
              </a:spcBef>
            </a:pPr>
            <a:r>
              <a:rPr lang="en-AU" sz="1800" b="1" dirty="0" smtClean="0">
                <a:solidFill>
                  <a:schemeClr val="tx1"/>
                </a:solidFill>
              </a:rPr>
              <a:t>Fit to Cultural Norms of Gifting: </a:t>
            </a:r>
            <a:r>
              <a:rPr lang="en-AU" sz="1800" dirty="0" smtClean="0">
                <a:solidFill>
                  <a:schemeClr val="tx1"/>
                </a:solidFill>
              </a:rPr>
              <a:t>The Cultural norms are more complex in Asia than in Australia, and this drives the type of gift expected.  Giving a culturally acceptable gift, ensures the </a:t>
            </a:r>
            <a:r>
              <a:rPr lang="en-AU" sz="1800" dirty="0" err="1" smtClean="0">
                <a:solidFill>
                  <a:schemeClr val="tx1"/>
                </a:solidFill>
              </a:rPr>
              <a:t>gifter</a:t>
            </a:r>
            <a:r>
              <a:rPr lang="en-AU" sz="1800" dirty="0" smtClean="0">
                <a:solidFill>
                  <a:schemeClr val="tx1"/>
                </a:solidFill>
              </a:rPr>
              <a:t> is well considered.  </a:t>
            </a:r>
            <a:endParaRPr lang="en-AU" sz="1800" dirty="0">
              <a:solidFill>
                <a:schemeClr val="tx1"/>
              </a:solidFill>
            </a:endParaRPr>
          </a:p>
        </p:txBody>
      </p:sp>
    </p:spTree>
    <p:extLst>
      <p:ext uri="{BB962C8B-B14F-4D97-AF65-F5344CB8AC3E}">
        <p14:creationId xmlns:p14="http://schemas.microsoft.com/office/powerpoint/2010/main" val="423003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504" y="90858"/>
            <a:ext cx="8229600" cy="1020762"/>
          </a:xfrm>
        </p:spPr>
        <p:txBody>
          <a:bodyPr>
            <a:normAutofit fontScale="90000"/>
          </a:bodyPr>
          <a:lstStyle/>
          <a:p>
            <a:r>
              <a:rPr lang="en-AU" dirty="0" smtClean="0"/>
              <a:t>When </a:t>
            </a:r>
            <a:r>
              <a:rPr lang="en-AU" dirty="0"/>
              <a:t>Giving Food, Trust Matters</a:t>
            </a:r>
          </a:p>
        </p:txBody>
      </p:sp>
      <p:pic>
        <p:nvPicPr>
          <p:cNvPr id="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1213" y="1476552"/>
            <a:ext cx="2717291"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Content Placeholder 5"/>
          <p:cNvSpPr>
            <a:spLocks noGrp="1"/>
          </p:cNvSpPr>
          <p:nvPr>
            <p:ph sz="half" idx="1"/>
          </p:nvPr>
        </p:nvSpPr>
        <p:spPr>
          <a:xfrm>
            <a:off x="323528" y="1233264"/>
            <a:ext cx="6120680" cy="899592"/>
          </a:xfrm>
        </p:spPr>
        <p:txBody>
          <a:bodyPr>
            <a:noAutofit/>
          </a:bodyPr>
          <a:lstStyle/>
          <a:p>
            <a:r>
              <a:rPr lang="en-AU" sz="1800" b="1" dirty="0" smtClean="0"/>
              <a:t>Food Safety </a:t>
            </a:r>
            <a:r>
              <a:rPr lang="en-AU" sz="1800" dirty="0" smtClean="0"/>
              <a:t>is a concern for consumers especially when the food is manufactured in China.  With the number of incidents of food safety concerns (Melamine in milk, poisoned bean sprouts, dyed steamed breads,  mishandled or modified meats, </a:t>
            </a:r>
            <a:r>
              <a:rPr lang="en-AU" sz="1800" dirty="0" err="1" smtClean="0"/>
              <a:t>etc</a:t>
            </a:r>
            <a:r>
              <a:rPr lang="en-AU" sz="1800" dirty="0" smtClean="0"/>
              <a:t>) have caused not only Chinese consumers to be concerned about the food supply, but also consumers who might have foods of Chinese supply available to them in their markets. </a:t>
            </a:r>
          </a:p>
          <a:p>
            <a:r>
              <a:rPr lang="en-AU" sz="1800" dirty="0" smtClean="0"/>
              <a:t>The </a:t>
            </a:r>
            <a:r>
              <a:rPr lang="en-AU" sz="1800" b="1" dirty="0" smtClean="0"/>
              <a:t>CONTRAST EFFECT </a:t>
            </a:r>
            <a:r>
              <a:rPr lang="en-AU" sz="1800" dirty="0" smtClean="0"/>
              <a:t>of this supply vs. the clean, green and food safety managed supply of foods from Australia and New Zealand drives consumers to question the origin of their foods and perceive an enhanced value to food from Australia and New Zealand that they are willing to pay more for.</a:t>
            </a:r>
          </a:p>
        </p:txBody>
      </p:sp>
      <p:sp>
        <p:nvSpPr>
          <p:cNvPr id="25" name="Content Placeholder 5"/>
          <p:cNvSpPr>
            <a:spLocks noGrp="1"/>
          </p:cNvSpPr>
          <p:nvPr>
            <p:ph sz="half" idx="1"/>
          </p:nvPr>
        </p:nvSpPr>
        <p:spPr>
          <a:xfrm>
            <a:off x="304942" y="5229200"/>
            <a:ext cx="8659547" cy="1224136"/>
          </a:xfrm>
        </p:spPr>
        <p:txBody>
          <a:bodyPr>
            <a:noAutofit/>
          </a:bodyPr>
          <a:lstStyle/>
          <a:p>
            <a:r>
              <a:rPr lang="en-AU" sz="1800" dirty="0" smtClean="0"/>
              <a:t>Food from a </a:t>
            </a:r>
            <a:r>
              <a:rPr lang="en-AU" sz="1800" b="1" dirty="0" smtClean="0"/>
              <a:t>known supply </a:t>
            </a:r>
            <a:r>
              <a:rPr lang="en-AU" sz="1800" dirty="0" smtClean="0"/>
              <a:t>(</a:t>
            </a:r>
            <a:r>
              <a:rPr lang="en-AU" sz="1800" dirty="0" err="1" smtClean="0"/>
              <a:t>ie</a:t>
            </a:r>
            <a:r>
              <a:rPr lang="en-AU" sz="1800" dirty="0" smtClean="0"/>
              <a:t> Australia, New Zealand) was perceived as more safe than other locations like the US, Europe, local markets and China.  This concern over food safety and origin caused many consumers to read labels in depth to check the origin of supply, and to research food manufacturing sites.</a:t>
            </a:r>
            <a:endParaRPr lang="en-AU" sz="1800" dirty="0"/>
          </a:p>
        </p:txBody>
      </p:sp>
      <p:sp>
        <p:nvSpPr>
          <p:cNvPr id="27" name="Rectangle 26"/>
          <p:cNvSpPr/>
          <p:nvPr/>
        </p:nvSpPr>
        <p:spPr>
          <a:xfrm>
            <a:off x="6354702" y="3346625"/>
            <a:ext cx="2789298" cy="707886"/>
          </a:xfrm>
          <a:prstGeom prst="rect">
            <a:avLst/>
          </a:prstGeom>
        </p:spPr>
        <p:txBody>
          <a:bodyPr wrap="square">
            <a:spAutoFit/>
          </a:bodyPr>
          <a:lstStyle/>
          <a:p>
            <a:r>
              <a:rPr lang="en-AU" sz="1000" dirty="0" smtClean="0"/>
              <a:t>Source: An </a:t>
            </a:r>
            <a:r>
              <a:rPr lang="en-AU" sz="1000" dirty="0"/>
              <a:t>empirical study on consumer perception of food safety risk - An example of food </a:t>
            </a:r>
            <a:r>
              <a:rPr lang="en-AU" sz="1000" dirty="0" smtClean="0"/>
              <a:t>additives  </a:t>
            </a:r>
            <a:r>
              <a:rPr lang="en-AU" sz="1000" i="1" dirty="0"/>
              <a:t>Journal of Food, Agriculture &amp; Environment </a:t>
            </a:r>
            <a:r>
              <a:rPr lang="en-AU" sz="1000" i="1" dirty="0" smtClean="0"/>
              <a:t> </a:t>
            </a:r>
            <a:r>
              <a:rPr lang="en-AU" sz="1000" i="1" dirty="0"/>
              <a:t>2012 </a:t>
            </a:r>
            <a:endParaRPr lang="en-AU" sz="1000" dirty="0"/>
          </a:p>
        </p:txBody>
      </p:sp>
    </p:spTree>
    <p:extLst>
      <p:ext uri="{BB962C8B-B14F-4D97-AF65-F5344CB8AC3E}">
        <p14:creationId xmlns:p14="http://schemas.microsoft.com/office/powerpoint/2010/main" val="3556880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0"/>
            <a:ext cx="8229600" cy="1020762"/>
          </a:xfrm>
        </p:spPr>
        <p:txBody>
          <a:bodyPr>
            <a:noAutofit/>
          </a:bodyPr>
          <a:lstStyle/>
          <a:p>
            <a:r>
              <a:rPr lang="en-AU" sz="3200" dirty="0" smtClean="0"/>
              <a:t>When Giving Food, Origin </a:t>
            </a:r>
            <a:r>
              <a:rPr lang="en-AU" sz="3200" dirty="0"/>
              <a:t>E</a:t>
            </a:r>
            <a:r>
              <a:rPr lang="en-AU" sz="3200" dirty="0" smtClean="0"/>
              <a:t>nsures Trust</a:t>
            </a:r>
            <a:endParaRPr lang="en-AU" sz="3200" dirty="0"/>
          </a:p>
        </p:txBody>
      </p:sp>
      <p:sp>
        <p:nvSpPr>
          <p:cNvPr id="35" name="Content Placeholder 5"/>
          <p:cNvSpPr>
            <a:spLocks noGrp="1"/>
          </p:cNvSpPr>
          <p:nvPr>
            <p:ph sz="half" idx="1"/>
          </p:nvPr>
        </p:nvSpPr>
        <p:spPr>
          <a:xfrm>
            <a:off x="395536" y="1268760"/>
            <a:ext cx="8458422" cy="864096"/>
          </a:xfrm>
        </p:spPr>
        <p:txBody>
          <a:bodyPr>
            <a:noAutofit/>
          </a:bodyPr>
          <a:lstStyle/>
          <a:p>
            <a:r>
              <a:rPr lang="en-AU" sz="1800" dirty="0" smtClean="0"/>
              <a:t>While Australia and New Zealand are considered very similar in many aspects there are some strong perceived differences.  Both countries are perceived as natural, lush, relaxed, and friendly</a:t>
            </a:r>
            <a:r>
              <a:rPr lang="en-AU" sz="1800" b="1" dirty="0" smtClean="0"/>
              <a:t>.  Australia is perceived to be more sophisticated, multi cultural, diverse, modern, and international. While New Zealand has a stronger national culture and is more pure, family oriented, old fashioned, and Caucasian.</a:t>
            </a:r>
            <a:r>
              <a:rPr lang="en-AU" sz="1800" dirty="0" smtClean="0"/>
              <a:t>  Imagery of pastoral, natural scenes reflected the level of cleanliness of the foods.</a:t>
            </a:r>
          </a:p>
        </p:txBody>
      </p:sp>
      <p:graphicFrame>
        <p:nvGraphicFramePr>
          <p:cNvPr id="28" name="Table 27"/>
          <p:cNvGraphicFramePr>
            <a:graphicFrameLocks noGrp="1"/>
          </p:cNvGraphicFramePr>
          <p:nvPr>
            <p:extLst>
              <p:ext uri="{D42A27DB-BD31-4B8C-83A1-F6EECF244321}">
                <p14:modId xmlns:p14="http://schemas.microsoft.com/office/powerpoint/2010/main" val="2863705428"/>
              </p:ext>
            </p:extLst>
          </p:nvPr>
        </p:nvGraphicFramePr>
        <p:xfrm>
          <a:off x="874250" y="3392412"/>
          <a:ext cx="7776864" cy="2773680"/>
        </p:xfrm>
        <a:graphic>
          <a:graphicData uri="http://schemas.openxmlformats.org/drawingml/2006/table">
            <a:tbl>
              <a:tblPr firstRow="1" bandRow="1">
                <a:tableStyleId>{2D5ABB26-0587-4C30-8999-92F81FD0307C}</a:tableStyleId>
              </a:tblPr>
              <a:tblGrid>
                <a:gridCol w="792088"/>
                <a:gridCol w="3528392"/>
                <a:gridCol w="3456384"/>
              </a:tblGrid>
              <a:tr h="268888">
                <a:tc>
                  <a:txBody>
                    <a:bodyPr/>
                    <a:lstStyle/>
                    <a:p>
                      <a:endParaRPr lang="en-AU" sz="1100" dirty="0">
                        <a:solidFill>
                          <a:schemeClr val="tx2"/>
                        </a:solidFill>
                      </a:endParaRPr>
                    </a:p>
                  </a:txBody>
                  <a:tcPr/>
                </a:tc>
                <a:tc>
                  <a:txBody>
                    <a:bodyPr/>
                    <a:lstStyle/>
                    <a:p>
                      <a:pPr algn="ctr"/>
                      <a:r>
                        <a:rPr lang="en-AU" sz="1400" b="1" dirty="0" smtClean="0">
                          <a:solidFill>
                            <a:schemeClr val="tx2"/>
                          </a:solidFill>
                        </a:rPr>
                        <a:t>Australia – Naturally Diverse</a:t>
                      </a:r>
                      <a:endParaRPr lang="en-AU" sz="1400" b="1" dirty="0">
                        <a:solidFill>
                          <a:schemeClr val="tx2"/>
                        </a:solidFill>
                      </a:endParaRPr>
                    </a:p>
                  </a:txBody>
                  <a:tcPr>
                    <a:solidFill>
                      <a:schemeClr val="accent2">
                        <a:lumMod val="60000"/>
                        <a:lumOff val="40000"/>
                      </a:schemeClr>
                    </a:solidFill>
                  </a:tcPr>
                </a:tc>
                <a:tc>
                  <a:txBody>
                    <a:bodyPr/>
                    <a:lstStyle/>
                    <a:p>
                      <a:pPr algn="ctr"/>
                      <a:r>
                        <a:rPr lang="en-AU" sz="1400" b="1" dirty="0" smtClean="0">
                          <a:solidFill>
                            <a:schemeClr val="tx2"/>
                          </a:solidFill>
                        </a:rPr>
                        <a:t>New Zealand – 100%</a:t>
                      </a:r>
                      <a:r>
                        <a:rPr lang="en-AU" sz="1400" b="1" baseline="0" dirty="0" smtClean="0">
                          <a:solidFill>
                            <a:schemeClr val="tx2"/>
                          </a:solidFill>
                        </a:rPr>
                        <a:t> Pure</a:t>
                      </a:r>
                      <a:endParaRPr lang="en-AU" sz="1400" b="1" dirty="0">
                        <a:solidFill>
                          <a:schemeClr val="tx2"/>
                        </a:solidFill>
                      </a:endParaRPr>
                    </a:p>
                  </a:txBody>
                  <a:tcPr>
                    <a:solidFill>
                      <a:schemeClr val="accent4">
                        <a:lumMod val="40000"/>
                        <a:lumOff val="6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dirty="0" smtClean="0">
                          <a:solidFill>
                            <a:schemeClr val="tx2"/>
                          </a:solidFill>
                        </a:rPr>
                        <a:t>Culture</a:t>
                      </a:r>
                    </a:p>
                  </a:txBody>
                  <a:tcPr/>
                </a:tc>
                <a:tc>
                  <a:txBody>
                    <a:bodyPr/>
                    <a:lstStyle/>
                    <a:p>
                      <a:r>
                        <a:rPr lang="en-AU" sz="1100" b="1" dirty="0" smtClean="0">
                          <a:solidFill>
                            <a:schemeClr val="tx2"/>
                          </a:solidFill>
                        </a:rPr>
                        <a:t>More sophisticated</a:t>
                      </a:r>
                      <a:r>
                        <a:rPr lang="en-AU" sz="1100" b="1" baseline="0" dirty="0" smtClean="0">
                          <a:solidFill>
                            <a:schemeClr val="tx2"/>
                          </a:solidFill>
                        </a:rPr>
                        <a:t> </a:t>
                      </a:r>
                      <a:r>
                        <a:rPr lang="en-AU" sz="1100" baseline="0" dirty="0" smtClean="0">
                          <a:solidFill>
                            <a:schemeClr val="tx2"/>
                          </a:solidFill>
                        </a:rPr>
                        <a:t>(Opera house) </a:t>
                      </a:r>
                      <a:r>
                        <a:rPr lang="en-AU" sz="1100" b="1" baseline="0" dirty="0" smtClean="0">
                          <a:solidFill>
                            <a:schemeClr val="tx2"/>
                          </a:solidFill>
                        </a:rPr>
                        <a:t>Multi Cultural </a:t>
                      </a:r>
                      <a:r>
                        <a:rPr lang="en-AU" sz="1100" baseline="0" dirty="0" smtClean="0">
                          <a:solidFill>
                            <a:schemeClr val="tx2"/>
                          </a:solidFill>
                        </a:rPr>
                        <a:t> (always a picture of their race in the imagery), </a:t>
                      </a:r>
                      <a:r>
                        <a:rPr lang="en-AU" sz="1100" b="1" baseline="0" dirty="0" smtClean="0">
                          <a:solidFill>
                            <a:schemeClr val="tx2"/>
                          </a:solidFill>
                        </a:rPr>
                        <a:t>More diversified, Modern</a:t>
                      </a:r>
                      <a:endParaRPr lang="en-AU" sz="1100" b="1" dirty="0">
                        <a:solidFill>
                          <a:schemeClr val="tx2"/>
                        </a:solidFill>
                      </a:endParaRPr>
                    </a:p>
                  </a:txBody>
                  <a:tcPr/>
                </a:tc>
                <a:tc>
                  <a:txBody>
                    <a:bodyPr/>
                    <a:lstStyle/>
                    <a:p>
                      <a:r>
                        <a:rPr lang="en-AU" sz="1100" dirty="0" smtClean="0">
                          <a:solidFill>
                            <a:schemeClr val="tx2"/>
                          </a:solidFill>
                        </a:rPr>
                        <a:t>Maori People, </a:t>
                      </a:r>
                      <a:r>
                        <a:rPr lang="en-AU" sz="1100" b="1" dirty="0" smtClean="0">
                          <a:solidFill>
                            <a:schemeClr val="tx2"/>
                          </a:solidFill>
                        </a:rPr>
                        <a:t>National Culture.</a:t>
                      </a:r>
                      <a:endParaRPr lang="en-AU" sz="1100" b="1" dirty="0">
                        <a:solidFill>
                          <a:schemeClr val="tx2"/>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dirty="0" smtClean="0">
                          <a:solidFill>
                            <a:schemeClr val="tx2"/>
                          </a:solidFill>
                        </a:rPr>
                        <a:t>Precious</a:t>
                      </a:r>
                      <a:r>
                        <a:rPr lang="en-AU" sz="1100" baseline="0" dirty="0" smtClean="0">
                          <a:solidFill>
                            <a:schemeClr val="tx2"/>
                          </a:solidFill>
                        </a:rPr>
                        <a:t> Things</a:t>
                      </a:r>
                      <a:endParaRPr lang="en-AU" sz="1100" dirty="0" smtClean="0">
                        <a:solidFill>
                          <a:schemeClr val="tx2"/>
                        </a:solidFill>
                      </a:endParaRPr>
                    </a:p>
                  </a:txBody>
                  <a:tcPr/>
                </a:tc>
                <a:tc>
                  <a:txBody>
                    <a:bodyPr/>
                    <a:lstStyle/>
                    <a:p>
                      <a:r>
                        <a:rPr lang="en-AU" sz="1100" dirty="0" smtClean="0">
                          <a:solidFill>
                            <a:schemeClr val="tx2"/>
                          </a:solidFill>
                        </a:rPr>
                        <a:t>Kangaroos,</a:t>
                      </a:r>
                      <a:r>
                        <a:rPr lang="en-AU" sz="1100" baseline="0" dirty="0" smtClean="0">
                          <a:solidFill>
                            <a:schemeClr val="tx2"/>
                          </a:solidFill>
                        </a:rPr>
                        <a:t> Koala, Crocodiles, Freedom, Blue Sky, Cows </a:t>
                      </a:r>
                      <a:endParaRPr lang="en-AU" sz="1100" dirty="0">
                        <a:solidFill>
                          <a:schemeClr val="tx2"/>
                        </a:solidFill>
                      </a:endParaRPr>
                    </a:p>
                  </a:txBody>
                  <a:tcPr/>
                </a:tc>
                <a:tc>
                  <a:txBody>
                    <a:bodyPr/>
                    <a:lstStyle/>
                    <a:p>
                      <a:r>
                        <a:rPr lang="en-AU" sz="1100" dirty="0" smtClean="0">
                          <a:solidFill>
                            <a:schemeClr val="tx2"/>
                          </a:solidFill>
                        </a:rPr>
                        <a:t>Sheep, Unpolluted, Spring</a:t>
                      </a:r>
                      <a:r>
                        <a:rPr lang="en-AU" sz="1100" baseline="0" dirty="0" smtClean="0">
                          <a:solidFill>
                            <a:schemeClr val="tx2"/>
                          </a:solidFill>
                        </a:rPr>
                        <a:t> water, Volcanos</a:t>
                      </a:r>
                      <a:endParaRPr lang="en-AU" sz="1100" dirty="0">
                        <a:solidFill>
                          <a:schemeClr val="tx2"/>
                        </a:solidFill>
                      </a:endParaRPr>
                    </a:p>
                  </a:txBody>
                  <a:tcPr/>
                </a:tc>
              </a:tr>
              <a:tr h="370840">
                <a:tc>
                  <a:txBody>
                    <a:bodyPr/>
                    <a:lstStyle/>
                    <a:p>
                      <a:r>
                        <a:rPr lang="en-AU" sz="1100" dirty="0" smtClean="0">
                          <a:solidFill>
                            <a:schemeClr val="tx2"/>
                          </a:solidFill>
                        </a:rPr>
                        <a:t>Food</a:t>
                      </a:r>
                      <a:endParaRPr lang="en-AU" sz="1100" dirty="0">
                        <a:solidFill>
                          <a:schemeClr val="tx2"/>
                        </a:solidFill>
                      </a:endParaRPr>
                    </a:p>
                  </a:txBody>
                  <a:tcPr/>
                </a:tc>
                <a:tc>
                  <a:txBody>
                    <a:bodyPr/>
                    <a:lstStyle/>
                    <a:p>
                      <a:r>
                        <a:rPr lang="en-AU" sz="1100" dirty="0" smtClean="0">
                          <a:solidFill>
                            <a:schemeClr val="tx2"/>
                          </a:solidFill>
                        </a:rPr>
                        <a:t>Shrimp,</a:t>
                      </a:r>
                      <a:r>
                        <a:rPr lang="en-AU" sz="1100" baseline="0" dirty="0" smtClean="0">
                          <a:solidFill>
                            <a:schemeClr val="tx2"/>
                          </a:solidFill>
                        </a:rPr>
                        <a:t> Lobster, Seafood, Meat, Cheese, Wine, BBQ, </a:t>
                      </a:r>
                      <a:r>
                        <a:rPr lang="en-AU" sz="1100" b="1" baseline="0" dirty="0" smtClean="0">
                          <a:solidFill>
                            <a:schemeClr val="tx2"/>
                          </a:solidFill>
                        </a:rPr>
                        <a:t>Clean</a:t>
                      </a:r>
                      <a:r>
                        <a:rPr lang="en-AU" sz="1100" baseline="0" dirty="0" smtClean="0">
                          <a:solidFill>
                            <a:schemeClr val="tx2"/>
                          </a:solidFill>
                        </a:rPr>
                        <a:t>, Green, Natural </a:t>
                      </a:r>
                      <a:endParaRPr lang="en-AU" sz="1100" dirty="0">
                        <a:solidFill>
                          <a:schemeClr val="tx2"/>
                        </a:solidFill>
                      </a:endParaRPr>
                    </a:p>
                  </a:txBody>
                  <a:tcPr/>
                </a:tc>
                <a:tc>
                  <a:txBody>
                    <a:bodyPr/>
                    <a:lstStyle/>
                    <a:p>
                      <a:r>
                        <a:rPr lang="en-AU" sz="1100" dirty="0" smtClean="0">
                          <a:solidFill>
                            <a:schemeClr val="tx2"/>
                          </a:solidFill>
                        </a:rPr>
                        <a:t>Milk, Mutton, Delicious, Natural, </a:t>
                      </a:r>
                      <a:r>
                        <a:rPr lang="en-AU" sz="1100" b="1" dirty="0" smtClean="0">
                          <a:solidFill>
                            <a:schemeClr val="tx2"/>
                          </a:solidFill>
                        </a:rPr>
                        <a:t>Pure</a:t>
                      </a:r>
                      <a:endParaRPr lang="en-AU" sz="1100" b="1" dirty="0">
                        <a:solidFill>
                          <a:schemeClr val="tx2"/>
                        </a:solidFill>
                      </a:endParaRPr>
                    </a:p>
                  </a:txBody>
                  <a:tcPr/>
                </a:tc>
              </a:tr>
              <a:tr h="370840">
                <a:tc>
                  <a:txBody>
                    <a:bodyPr/>
                    <a:lstStyle/>
                    <a:p>
                      <a:r>
                        <a:rPr lang="en-AU" sz="1100" dirty="0" smtClean="0">
                          <a:solidFill>
                            <a:schemeClr val="tx2"/>
                          </a:solidFill>
                        </a:rPr>
                        <a:t>People</a:t>
                      </a:r>
                      <a:endParaRPr lang="en-AU" sz="1100" dirty="0">
                        <a:solidFill>
                          <a:schemeClr val="tx2"/>
                        </a:solidFill>
                      </a:endParaRPr>
                    </a:p>
                  </a:txBody>
                  <a:tcPr/>
                </a:tc>
                <a:tc>
                  <a:txBody>
                    <a:bodyPr/>
                    <a:lstStyle/>
                    <a:p>
                      <a:r>
                        <a:rPr lang="en-AU" sz="1100" dirty="0" smtClean="0">
                          <a:solidFill>
                            <a:schemeClr val="tx2"/>
                          </a:solidFill>
                        </a:rPr>
                        <a:t>Passionate,</a:t>
                      </a:r>
                      <a:r>
                        <a:rPr lang="en-AU" sz="1100" baseline="0" dirty="0" smtClean="0">
                          <a:solidFill>
                            <a:schemeClr val="tx2"/>
                          </a:solidFill>
                        </a:rPr>
                        <a:t> Active, Outgoing, </a:t>
                      </a:r>
                      <a:r>
                        <a:rPr lang="en-AU" sz="1100" b="1" baseline="0" dirty="0" smtClean="0">
                          <a:solidFill>
                            <a:schemeClr val="tx2"/>
                          </a:solidFill>
                        </a:rPr>
                        <a:t>Curious</a:t>
                      </a:r>
                      <a:r>
                        <a:rPr lang="en-AU" sz="1100" baseline="0" dirty="0" smtClean="0">
                          <a:solidFill>
                            <a:schemeClr val="tx2"/>
                          </a:solidFill>
                        </a:rPr>
                        <a:t>, Easy to Get along with, Live a long life, </a:t>
                      </a:r>
                      <a:r>
                        <a:rPr lang="en-AU" sz="1100" b="1" baseline="0" dirty="0" smtClean="0">
                          <a:solidFill>
                            <a:schemeClr val="tx2"/>
                          </a:solidFill>
                        </a:rPr>
                        <a:t>Self Confident, All Races</a:t>
                      </a:r>
                      <a:endParaRPr lang="en-AU" sz="1100" b="1" dirty="0">
                        <a:solidFill>
                          <a:schemeClr val="tx2"/>
                        </a:solidFill>
                      </a:endParaRPr>
                    </a:p>
                  </a:txBody>
                  <a:tcPr/>
                </a:tc>
                <a:tc>
                  <a:txBody>
                    <a:bodyPr/>
                    <a:lstStyle/>
                    <a:p>
                      <a:r>
                        <a:rPr lang="en-AU" sz="1100" dirty="0" smtClean="0">
                          <a:solidFill>
                            <a:schemeClr val="tx2"/>
                          </a:solidFill>
                        </a:rPr>
                        <a:t>Friendly, </a:t>
                      </a:r>
                      <a:r>
                        <a:rPr lang="en-AU" sz="1100" b="1" dirty="0" smtClean="0">
                          <a:solidFill>
                            <a:schemeClr val="tx2"/>
                          </a:solidFill>
                        </a:rPr>
                        <a:t>Slow pace of life, Very Caucasian, Family oriented</a:t>
                      </a:r>
                      <a:endParaRPr lang="en-AU" sz="1100" b="1" dirty="0">
                        <a:solidFill>
                          <a:schemeClr val="tx2"/>
                        </a:solidFill>
                      </a:endParaRPr>
                    </a:p>
                  </a:txBody>
                  <a:tcPr/>
                </a:tc>
              </a:tr>
              <a:tr h="370840">
                <a:tc>
                  <a:txBody>
                    <a:bodyPr/>
                    <a:lstStyle/>
                    <a:p>
                      <a:r>
                        <a:rPr lang="en-AU" sz="1100" dirty="0" smtClean="0">
                          <a:solidFill>
                            <a:schemeClr val="tx2"/>
                          </a:solidFill>
                        </a:rPr>
                        <a:t>Lifestyle</a:t>
                      </a:r>
                      <a:endParaRPr lang="en-AU" sz="1100" dirty="0">
                        <a:solidFill>
                          <a:schemeClr val="tx2"/>
                        </a:solidFill>
                      </a:endParaRPr>
                    </a:p>
                  </a:txBody>
                  <a:tcPr/>
                </a:tc>
                <a:tc>
                  <a:txBody>
                    <a:bodyPr/>
                    <a:lstStyle/>
                    <a:p>
                      <a:r>
                        <a:rPr lang="en-AU" sz="1100" dirty="0" smtClean="0">
                          <a:solidFill>
                            <a:schemeClr val="tx2"/>
                          </a:solidFill>
                        </a:rPr>
                        <a:t>Peaceful,</a:t>
                      </a:r>
                      <a:r>
                        <a:rPr lang="en-AU" sz="1100" baseline="0" dirty="0" smtClean="0">
                          <a:solidFill>
                            <a:schemeClr val="tx2"/>
                          </a:solidFill>
                        </a:rPr>
                        <a:t> Laid Back, Relaxed, Natural, Comfortable</a:t>
                      </a:r>
                      <a:r>
                        <a:rPr lang="en-AU" sz="1100" b="1" baseline="0" dirty="0" smtClean="0">
                          <a:solidFill>
                            <a:schemeClr val="tx2"/>
                          </a:solidFill>
                        </a:rPr>
                        <a:t>, International, Fashionable, </a:t>
                      </a:r>
                      <a:r>
                        <a:rPr lang="en-AU" sz="1100" baseline="0" dirty="0" smtClean="0">
                          <a:solidFill>
                            <a:schemeClr val="tx2"/>
                          </a:solidFill>
                        </a:rPr>
                        <a:t>Open to new ideas, Active in Nature, Surfing.</a:t>
                      </a:r>
                      <a:endParaRPr lang="en-AU" sz="1100" dirty="0">
                        <a:solidFill>
                          <a:schemeClr val="tx2"/>
                        </a:solidFill>
                      </a:endParaRPr>
                    </a:p>
                  </a:txBody>
                  <a:tcPr/>
                </a:tc>
                <a:tc>
                  <a:txBody>
                    <a:bodyPr/>
                    <a:lstStyle/>
                    <a:p>
                      <a:r>
                        <a:rPr lang="en-AU" sz="1100" dirty="0" smtClean="0">
                          <a:solidFill>
                            <a:schemeClr val="tx2"/>
                          </a:solidFill>
                        </a:rPr>
                        <a:t>Natural/ Garden like, Active in Nature,</a:t>
                      </a:r>
                      <a:r>
                        <a:rPr lang="en-AU" sz="1100" baseline="0" dirty="0" smtClean="0">
                          <a:solidFill>
                            <a:schemeClr val="tx2"/>
                          </a:solidFill>
                        </a:rPr>
                        <a:t> </a:t>
                      </a:r>
                      <a:r>
                        <a:rPr lang="en-AU" sz="1100" dirty="0" smtClean="0">
                          <a:solidFill>
                            <a:schemeClr val="tx2"/>
                          </a:solidFill>
                        </a:rPr>
                        <a:t>Surfing, Fishing, </a:t>
                      </a:r>
                      <a:r>
                        <a:rPr lang="en-AU" sz="1100" b="1" dirty="0" smtClean="0">
                          <a:solidFill>
                            <a:schemeClr val="tx2"/>
                          </a:solidFill>
                        </a:rPr>
                        <a:t>More old fashioned</a:t>
                      </a:r>
                      <a:r>
                        <a:rPr lang="en-AU" sz="1100" dirty="0" smtClean="0">
                          <a:solidFill>
                            <a:schemeClr val="tx2"/>
                          </a:solidFill>
                        </a:rPr>
                        <a:t>, Open to new things/ ideas</a:t>
                      </a:r>
                      <a:endParaRPr lang="en-AU" sz="1100" dirty="0">
                        <a:solidFill>
                          <a:schemeClr val="tx2"/>
                        </a:solidFill>
                      </a:endParaRPr>
                    </a:p>
                  </a:txBody>
                  <a:tcPr/>
                </a:tc>
              </a:tr>
            </a:tbl>
          </a:graphicData>
        </a:graphic>
      </p:graphicFrame>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3" y="5984700"/>
            <a:ext cx="553597" cy="79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5984701"/>
            <a:ext cx="9080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969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0485" y="0"/>
            <a:ext cx="8229600" cy="1020762"/>
          </a:xfrm>
        </p:spPr>
        <p:txBody>
          <a:bodyPr>
            <a:normAutofit/>
          </a:bodyPr>
          <a:lstStyle/>
          <a:p>
            <a:r>
              <a:rPr lang="en-AU" sz="3200" dirty="0" smtClean="0"/>
              <a:t>When Gifting - Getting it Right Matters</a:t>
            </a:r>
            <a:endParaRPr lang="en-AU" sz="3200" dirty="0"/>
          </a:p>
        </p:txBody>
      </p:sp>
      <p:sp>
        <p:nvSpPr>
          <p:cNvPr id="6" name="Content Placeholder 5"/>
          <p:cNvSpPr>
            <a:spLocks noGrp="1"/>
          </p:cNvSpPr>
          <p:nvPr>
            <p:ph sz="half" idx="1"/>
          </p:nvPr>
        </p:nvSpPr>
        <p:spPr>
          <a:xfrm>
            <a:off x="157057" y="1196752"/>
            <a:ext cx="8676456" cy="1476164"/>
          </a:xfrm>
        </p:spPr>
        <p:txBody>
          <a:bodyPr>
            <a:noAutofit/>
          </a:bodyPr>
          <a:lstStyle/>
          <a:p>
            <a:r>
              <a:rPr lang="en-AU" sz="1800" dirty="0" smtClean="0"/>
              <a:t>Gifting is about connecting to others and building relationships.  It is a fundamental behaviour across all societies.  Within each society there are cultural norms that when intentionally or unintentionally are not observed, the consequences have impact.  </a:t>
            </a:r>
            <a:r>
              <a:rPr lang="en-AU" sz="1800" b="1" dirty="0" smtClean="0"/>
              <a:t>For Asian cultures getting it wrong has a higher impact than in Australia</a:t>
            </a:r>
            <a:r>
              <a:rPr lang="en-AU" sz="1800" dirty="0" smtClean="0"/>
              <a:t>.  As the overall cultural norms become more traditional, the impact is greater.  This drives an enhanced need for more “Socially Safe” gifts that fit cultural norms.</a:t>
            </a:r>
          </a:p>
        </p:txBody>
      </p:sp>
      <p:pic>
        <p:nvPicPr>
          <p:cNvPr id="2060"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3429000"/>
            <a:ext cx="4693561" cy="278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429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23575"/>
            <a:ext cx="8229600" cy="706090"/>
          </a:xfrm>
        </p:spPr>
        <p:txBody>
          <a:bodyPr>
            <a:normAutofit/>
          </a:bodyPr>
          <a:lstStyle/>
          <a:p>
            <a:r>
              <a:rPr lang="en-AU" dirty="0" smtClean="0"/>
              <a:t>Differences between West and East</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3777929021"/>
              </p:ext>
            </p:extLst>
          </p:nvPr>
        </p:nvGraphicFramePr>
        <p:xfrm>
          <a:off x="395533" y="1416392"/>
          <a:ext cx="8568954" cy="5186680"/>
        </p:xfrm>
        <a:graphic>
          <a:graphicData uri="http://schemas.openxmlformats.org/drawingml/2006/table">
            <a:tbl>
              <a:tblPr firstRow="1" bandRow="1">
                <a:tableStyleId>{2D5ABB26-0587-4C30-8999-92F81FD0307C}</a:tableStyleId>
              </a:tblPr>
              <a:tblGrid>
                <a:gridCol w="2520283"/>
                <a:gridCol w="2880320"/>
                <a:gridCol w="3168351"/>
              </a:tblGrid>
              <a:tr h="370840">
                <a:tc>
                  <a:txBody>
                    <a:bodyPr/>
                    <a:lstStyle/>
                    <a:p>
                      <a:r>
                        <a:rPr lang="en-AU" dirty="0" smtClean="0">
                          <a:solidFill>
                            <a:schemeClr val="tx1"/>
                          </a:solidFill>
                          <a:latin typeface="Arial" panose="020B0604020202020204" pitchFamily="34" charset="0"/>
                          <a:cs typeface="Arial" panose="020B0604020202020204" pitchFamily="34" charset="0"/>
                        </a:rPr>
                        <a:t>Features of Gift Giving</a:t>
                      </a:r>
                      <a:endParaRPr lang="en-AU"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AU" dirty="0" smtClean="0">
                          <a:solidFill>
                            <a:schemeClr val="tx1"/>
                          </a:solidFill>
                          <a:latin typeface="Arial" panose="020B0604020202020204" pitchFamily="34" charset="0"/>
                          <a:cs typeface="Arial" panose="020B0604020202020204" pitchFamily="34" charset="0"/>
                        </a:rPr>
                        <a:t>West</a:t>
                      </a:r>
                      <a:endParaRPr lang="en-AU"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AU" dirty="0" smtClean="0">
                          <a:solidFill>
                            <a:schemeClr val="tx1"/>
                          </a:solidFill>
                          <a:latin typeface="Arial" panose="020B0604020202020204" pitchFamily="34" charset="0"/>
                          <a:cs typeface="Arial" panose="020B0604020202020204" pitchFamily="34" charset="0"/>
                        </a:rPr>
                        <a:t>East</a:t>
                      </a:r>
                      <a:endParaRPr lang="en-AU" dirty="0">
                        <a:solidFill>
                          <a:schemeClr val="tx1"/>
                        </a:solidFill>
                        <a:latin typeface="Arial" panose="020B0604020202020204" pitchFamily="34" charset="0"/>
                        <a:cs typeface="Arial" panose="020B0604020202020204" pitchFamily="34" charset="0"/>
                      </a:endParaRPr>
                    </a:p>
                  </a:txBody>
                  <a:tcPr/>
                </a:tc>
              </a:tr>
              <a:tr h="370840">
                <a:tc>
                  <a:txBody>
                    <a:bodyPr/>
                    <a:lstStyle/>
                    <a:p>
                      <a:r>
                        <a:rPr lang="en-AU" sz="1600" dirty="0" smtClean="0">
                          <a:solidFill>
                            <a:schemeClr val="tx1"/>
                          </a:solidFill>
                          <a:latin typeface="Arial" panose="020B0604020202020204" pitchFamily="34" charset="0"/>
                          <a:cs typeface="Arial" panose="020B0604020202020204" pitchFamily="34" charset="0"/>
                        </a:rPr>
                        <a:t>Obligation</a:t>
                      </a:r>
                      <a:r>
                        <a:rPr lang="en-AU" sz="1600" baseline="0" dirty="0" smtClean="0">
                          <a:solidFill>
                            <a:schemeClr val="tx1"/>
                          </a:solidFill>
                          <a:latin typeface="Arial" panose="020B0604020202020204" pitchFamily="34" charset="0"/>
                          <a:cs typeface="Arial" panose="020B0604020202020204" pitchFamily="34" charset="0"/>
                        </a:rPr>
                        <a:t> to Reciprocate</a:t>
                      </a:r>
                      <a:endParaRPr lang="en-AU" sz="1600" dirty="0">
                        <a:solidFill>
                          <a:schemeClr val="tx1"/>
                        </a:solidFill>
                        <a:latin typeface="Arial" panose="020B0604020202020204" pitchFamily="34" charset="0"/>
                        <a:cs typeface="Arial" panose="020B0604020202020204" pitchFamily="34" charset="0"/>
                      </a:endParaRPr>
                    </a:p>
                  </a:txBody>
                  <a:tcPr/>
                </a:tc>
                <a:tc>
                  <a:txBody>
                    <a:bodyPr/>
                    <a:lstStyle/>
                    <a:p>
                      <a:r>
                        <a:rPr lang="en-AU" sz="1600" dirty="0" smtClean="0">
                          <a:solidFill>
                            <a:schemeClr val="tx1"/>
                          </a:solidFill>
                          <a:latin typeface="Arial" panose="020B0604020202020204" pitchFamily="34" charset="0"/>
                          <a:cs typeface="Arial" panose="020B0604020202020204" pitchFamily="34" charset="0"/>
                        </a:rPr>
                        <a:t>Reciprocity not necessarily</a:t>
                      </a:r>
                      <a:r>
                        <a:rPr lang="en-AU" sz="1600" baseline="0" dirty="0" smtClean="0">
                          <a:solidFill>
                            <a:schemeClr val="tx1"/>
                          </a:solidFill>
                          <a:latin typeface="Arial" panose="020B0604020202020204" pitchFamily="34" charset="0"/>
                          <a:cs typeface="Arial" panose="020B0604020202020204" pitchFamily="34" charset="0"/>
                        </a:rPr>
                        <a:t> expected but likely to happen </a:t>
                      </a:r>
                      <a:r>
                        <a:rPr lang="en-AU" sz="1600" strike="noStrike" baseline="0" dirty="0" smtClean="0">
                          <a:solidFill>
                            <a:schemeClr val="tx1"/>
                          </a:solidFill>
                          <a:latin typeface="Arial" panose="020B0604020202020204" pitchFamily="34" charset="0"/>
                          <a:cs typeface="Arial" panose="020B0604020202020204" pitchFamily="34" charset="0"/>
                        </a:rPr>
                        <a:t>in </a:t>
                      </a:r>
                      <a:r>
                        <a:rPr lang="en-AU" sz="1600" strike="noStrike" baseline="0" dirty="0" smtClean="0">
                          <a:solidFill>
                            <a:schemeClr val="tx1"/>
                          </a:solidFill>
                          <a:latin typeface="Arial" panose="020B0604020202020204" pitchFamily="34" charset="0"/>
                          <a:cs typeface="Arial" panose="020B0604020202020204" pitchFamily="34" charset="0"/>
                        </a:rPr>
                        <a:t>the near future</a:t>
                      </a:r>
                    </a:p>
                    <a:p>
                      <a:endParaRPr lang="en-AU" sz="1600" baseline="0" dirty="0" smtClean="0">
                        <a:solidFill>
                          <a:schemeClr val="tx1"/>
                        </a:solidFill>
                        <a:latin typeface="Arial" panose="020B0604020202020204" pitchFamily="34" charset="0"/>
                        <a:cs typeface="Arial" panose="020B0604020202020204" pitchFamily="34" charset="0"/>
                      </a:endParaRPr>
                    </a:p>
                    <a:p>
                      <a:r>
                        <a:rPr lang="en-AU" sz="1600" baseline="0" dirty="0" smtClean="0">
                          <a:solidFill>
                            <a:schemeClr val="tx1"/>
                          </a:solidFill>
                          <a:latin typeface="Arial" panose="020B0604020202020204" pitchFamily="34" charset="0"/>
                          <a:cs typeface="Arial" panose="020B0604020202020204" pitchFamily="34" charset="0"/>
                        </a:rPr>
                        <a:t>An emphasis on equal value in the reciprocated gift</a:t>
                      </a:r>
                      <a:endParaRPr lang="en-AU" sz="1600" dirty="0">
                        <a:solidFill>
                          <a:schemeClr val="tx1"/>
                        </a:solidFill>
                        <a:latin typeface="Arial" panose="020B0604020202020204" pitchFamily="34" charset="0"/>
                        <a:cs typeface="Arial" panose="020B0604020202020204" pitchFamily="34" charset="0"/>
                      </a:endParaRPr>
                    </a:p>
                  </a:txBody>
                  <a:tcPr/>
                </a:tc>
                <a:tc>
                  <a:txBody>
                    <a:bodyPr/>
                    <a:lstStyle/>
                    <a:p>
                      <a:r>
                        <a:rPr lang="en-AU" sz="1600" dirty="0" smtClean="0">
                          <a:solidFill>
                            <a:schemeClr val="tx1"/>
                          </a:solidFill>
                          <a:latin typeface="Arial" panose="020B0604020202020204" pitchFamily="34" charset="0"/>
                          <a:cs typeface="Arial" panose="020B0604020202020204" pitchFamily="34" charset="0"/>
                        </a:rPr>
                        <a:t>Strong feelings of indebtedness and obligation to reciprocate</a:t>
                      </a:r>
                    </a:p>
                    <a:p>
                      <a:endParaRPr lang="en-AU" sz="1600" dirty="0" smtClean="0">
                        <a:solidFill>
                          <a:schemeClr val="tx1"/>
                        </a:solidFill>
                        <a:latin typeface="Arial" panose="020B0604020202020204" pitchFamily="34" charset="0"/>
                        <a:cs typeface="Arial" panose="020B0604020202020204" pitchFamily="34" charset="0"/>
                      </a:endParaRPr>
                    </a:p>
                    <a:p>
                      <a:r>
                        <a:rPr lang="en-AU" sz="1600" dirty="0" smtClean="0">
                          <a:solidFill>
                            <a:schemeClr val="tx1"/>
                          </a:solidFill>
                          <a:latin typeface="Arial" panose="020B0604020202020204" pitchFamily="34" charset="0"/>
                          <a:cs typeface="Arial" panose="020B0604020202020204" pitchFamily="34" charset="0"/>
                        </a:rPr>
                        <a:t>Reciprocation not</a:t>
                      </a:r>
                      <a:r>
                        <a:rPr lang="en-AU" sz="1600" baseline="0" dirty="0" smtClean="0">
                          <a:solidFill>
                            <a:schemeClr val="tx1"/>
                          </a:solidFill>
                          <a:latin typeface="Arial" panose="020B0604020202020204" pitchFamily="34" charset="0"/>
                          <a:cs typeface="Arial" panose="020B0604020202020204" pitchFamily="34" charset="0"/>
                        </a:rPr>
                        <a:t> </a:t>
                      </a:r>
                      <a:r>
                        <a:rPr lang="en-AU" sz="1600" dirty="0" smtClean="0">
                          <a:solidFill>
                            <a:schemeClr val="tx1"/>
                          </a:solidFill>
                          <a:latin typeface="Arial" panose="020B0604020202020204" pitchFamily="34" charset="0"/>
                          <a:cs typeface="Arial" panose="020B0604020202020204" pitchFamily="34" charset="0"/>
                        </a:rPr>
                        <a:t>immediate (wait for suitable</a:t>
                      </a:r>
                      <a:r>
                        <a:rPr lang="en-AU" sz="1600" baseline="0" dirty="0" smtClean="0">
                          <a:solidFill>
                            <a:schemeClr val="tx1"/>
                          </a:solidFill>
                          <a:latin typeface="Arial" panose="020B0604020202020204" pitchFamily="34" charset="0"/>
                          <a:cs typeface="Arial" panose="020B0604020202020204" pitchFamily="34" charset="0"/>
                        </a:rPr>
                        <a:t> opportunity)</a:t>
                      </a:r>
                    </a:p>
                    <a:p>
                      <a:r>
                        <a:rPr lang="en-AU" sz="1600" baseline="0" dirty="0" smtClean="0">
                          <a:solidFill>
                            <a:schemeClr val="tx1"/>
                          </a:solidFill>
                          <a:latin typeface="Arial" panose="020B0604020202020204" pitchFamily="34" charset="0"/>
                          <a:cs typeface="Arial" panose="020B0604020202020204" pitchFamily="34" charset="0"/>
                        </a:rPr>
                        <a:t>Reciprocated gift usually equal or greater value to that </a:t>
                      </a:r>
                      <a:r>
                        <a:rPr lang="en-AU" sz="1600" baseline="0" dirty="0" smtClean="0">
                          <a:solidFill>
                            <a:schemeClr val="tx1"/>
                          </a:solidFill>
                          <a:latin typeface="Arial" panose="020B0604020202020204" pitchFamily="34" charset="0"/>
                          <a:cs typeface="Arial" panose="020B0604020202020204" pitchFamily="34" charset="0"/>
                        </a:rPr>
                        <a:t>received</a:t>
                      </a:r>
                      <a:endParaRPr lang="en-AU" sz="1600" baseline="0" dirty="0" smtClean="0">
                        <a:solidFill>
                          <a:schemeClr val="tx1"/>
                        </a:solidFill>
                        <a:latin typeface="Arial" panose="020B0604020202020204" pitchFamily="34" charset="0"/>
                        <a:cs typeface="Arial" panose="020B0604020202020204" pitchFamily="34" charset="0"/>
                      </a:endParaRPr>
                    </a:p>
                  </a:txBody>
                  <a:tcPr/>
                </a:tc>
              </a:tr>
              <a:tr h="370840">
                <a:tc>
                  <a:txBody>
                    <a:bodyPr/>
                    <a:lstStyle/>
                    <a:p>
                      <a:r>
                        <a:rPr lang="en-AU" sz="1600" dirty="0" smtClean="0">
                          <a:solidFill>
                            <a:schemeClr val="tx1"/>
                          </a:solidFill>
                          <a:latin typeface="Arial" panose="020B0604020202020204" pitchFamily="34" charset="0"/>
                          <a:cs typeface="Arial" panose="020B0604020202020204" pitchFamily="34" charset="0"/>
                        </a:rPr>
                        <a:t>Role of</a:t>
                      </a:r>
                      <a:r>
                        <a:rPr lang="en-AU" sz="1600" baseline="0" dirty="0" smtClean="0">
                          <a:solidFill>
                            <a:schemeClr val="tx1"/>
                          </a:solidFill>
                          <a:latin typeface="Arial" panose="020B0604020202020204" pitchFamily="34" charset="0"/>
                          <a:cs typeface="Arial" panose="020B0604020202020204" pitchFamily="34" charset="0"/>
                        </a:rPr>
                        <a:t> relationship with recipient</a:t>
                      </a:r>
                      <a:endParaRPr lang="en-AU" sz="1600" dirty="0">
                        <a:solidFill>
                          <a:schemeClr val="tx1"/>
                        </a:solidFill>
                        <a:latin typeface="Arial" panose="020B0604020202020204" pitchFamily="34" charset="0"/>
                        <a:cs typeface="Arial" panose="020B0604020202020204" pitchFamily="34" charset="0"/>
                      </a:endParaRPr>
                    </a:p>
                  </a:txBody>
                  <a:tcPr/>
                </a:tc>
                <a:tc>
                  <a:txBody>
                    <a:bodyPr/>
                    <a:lstStyle/>
                    <a:p>
                      <a:r>
                        <a:rPr lang="en-AU" sz="1600" dirty="0" smtClean="0">
                          <a:solidFill>
                            <a:schemeClr val="tx1"/>
                          </a:solidFill>
                          <a:latin typeface="Arial" panose="020B0604020202020204" pitchFamily="34" charset="0"/>
                          <a:cs typeface="Arial" panose="020B0604020202020204" pitchFamily="34" charset="0"/>
                        </a:rPr>
                        <a:t>Reciprocity encouraged</a:t>
                      </a:r>
                      <a:r>
                        <a:rPr lang="en-AU" sz="1600" baseline="0" dirty="0" smtClean="0">
                          <a:solidFill>
                            <a:schemeClr val="tx1"/>
                          </a:solidFill>
                          <a:latin typeface="Arial" panose="020B0604020202020204" pitchFamily="34" charset="0"/>
                          <a:cs typeface="Arial" panose="020B0604020202020204" pitchFamily="34" charset="0"/>
                        </a:rPr>
                        <a:t> in families</a:t>
                      </a:r>
                    </a:p>
                    <a:p>
                      <a:endParaRPr lang="en-AU" sz="1600" baseline="0" dirty="0" smtClean="0">
                        <a:solidFill>
                          <a:schemeClr val="tx1"/>
                        </a:solidFill>
                        <a:latin typeface="Arial" panose="020B0604020202020204" pitchFamily="34" charset="0"/>
                        <a:cs typeface="Arial" panose="020B0604020202020204" pitchFamily="34" charset="0"/>
                      </a:endParaRPr>
                    </a:p>
                    <a:p>
                      <a:r>
                        <a:rPr lang="en-AU" sz="1600" baseline="0" dirty="0" smtClean="0">
                          <a:solidFill>
                            <a:schemeClr val="tx1"/>
                          </a:solidFill>
                          <a:latin typeface="Arial" panose="020B0604020202020204" pitchFamily="34" charset="0"/>
                          <a:cs typeface="Arial" panose="020B0604020202020204" pitchFamily="34" charset="0"/>
                        </a:rPr>
                        <a:t>More willing to accept small gifts from acquaintances</a:t>
                      </a:r>
                    </a:p>
                    <a:p>
                      <a:endParaRPr lang="en-AU" sz="1600" baseline="0" dirty="0" smtClean="0">
                        <a:solidFill>
                          <a:schemeClr val="tx1"/>
                        </a:solidFill>
                        <a:latin typeface="Arial" panose="020B0604020202020204" pitchFamily="34" charset="0"/>
                        <a:cs typeface="Arial" panose="020B0604020202020204" pitchFamily="34" charset="0"/>
                      </a:endParaRPr>
                    </a:p>
                    <a:p>
                      <a:r>
                        <a:rPr lang="en-AU" sz="1600" baseline="0" dirty="0" smtClean="0">
                          <a:solidFill>
                            <a:schemeClr val="tx1"/>
                          </a:solidFill>
                          <a:latin typeface="Arial" panose="020B0604020202020204" pitchFamily="34" charset="0"/>
                          <a:cs typeface="Arial" panose="020B0604020202020204" pitchFamily="34" charset="0"/>
                        </a:rPr>
                        <a:t>Perceive giver as recipient oriented and don’t experience feelings of indebtedness</a:t>
                      </a:r>
                      <a:endParaRPr lang="en-AU" sz="1600" dirty="0">
                        <a:solidFill>
                          <a:schemeClr val="tx1"/>
                        </a:solidFill>
                        <a:latin typeface="Arial" panose="020B0604020202020204" pitchFamily="34" charset="0"/>
                        <a:cs typeface="Arial" panose="020B0604020202020204" pitchFamily="34" charset="0"/>
                      </a:endParaRPr>
                    </a:p>
                  </a:txBody>
                  <a:tcPr/>
                </a:tc>
                <a:tc>
                  <a:txBody>
                    <a:bodyPr/>
                    <a:lstStyle/>
                    <a:p>
                      <a:r>
                        <a:rPr lang="en-AU" sz="1600" dirty="0" smtClean="0">
                          <a:solidFill>
                            <a:schemeClr val="tx1"/>
                          </a:solidFill>
                          <a:latin typeface="Arial" panose="020B0604020202020204" pitchFamily="34" charset="0"/>
                          <a:cs typeface="Arial" panose="020B0604020202020204" pitchFamily="34" charset="0"/>
                        </a:rPr>
                        <a:t>Different gifting patterns for different relationships</a:t>
                      </a:r>
                    </a:p>
                    <a:p>
                      <a:endParaRPr lang="en-AU" sz="1600" dirty="0" smtClean="0">
                        <a:solidFill>
                          <a:schemeClr val="tx1"/>
                        </a:solidFill>
                        <a:latin typeface="Arial" panose="020B0604020202020204" pitchFamily="34" charset="0"/>
                        <a:cs typeface="Arial" panose="020B0604020202020204" pitchFamily="34" charset="0"/>
                      </a:endParaRPr>
                    </a:p>
                    <a:p>
                      <a:r>
                        <a:rPr lang="en-AU" sz="1600" dirty="0" smtClean="0">
                          <a:solidFill>
                            <a:schemeClr val="tx1"/>
                          </a:solidFill>
                          <a:latin typeface="Arial" panose="020B0604020202020204" pitchFamily="34" charset="0"/>
                          <a:cs typeface="Arial" panose="020B0604020202020204" pitchFamily="34" charset="0"/>
                        </a:rPr>
                        <a:t>Reciprocity</a:t>
                      </a:r>
                      <a:r>
                        <a:rPr lang="en-AU" sz="1600" baseline="0" dirty="0" smtClean="0">
                          <a:solidFill>
                            <a:schemeClr val="tx1"/>
                          </a:solidFill>
                          <a:latin typeface="Arial" panose="020B0604020202020204" pitchFamily="34" charset="0"/>
                          <a:cs typeface="Arial" panose="020B0604020202020204" pitchFamily="34" charset="0"/>
                        </a:rPr>
                        <a:t> discouraged in families</a:t>
                      </a:r>
                    </a:p>
                    <a:p>
                      <a:endParaRPr lang="en-AU" sz="1600" baseline="0" dirty="0" smtClean="0">
                        <a:solidFill>
                          <a:schemeClr val="tx1"/>
                        </a:solidFill>
                        <a:latin typeface="Arial" panose="020B0604020202020204" pitchFamily="34" charset="0"/>
                        <a:cs typeface="Arial" panose="020B0604020202020204" pitchFamily="34" charset="0"/>
                      </a:endParaRPr>
                    </a:p>
                    <a:p>
                      <a:r>
                        <a:rPr lang="en-AU" sz="1600" baseline="0" dirty="0" smtClean="0">
                          <a:solidFill>
                            <a:schemeClr val="tx1"/>
                          </a:solidFill>
                          <a:latin typeface="Arial" panose="020B0604020202020204" pitchFamily="34" charset="0"/>
                          <a:cs typeface="Arial" panose="020B0604020202020204" pitchFamily="34" charset="0"/>
                        </a:rPr>
                        <a:t>Less </a:t>
                      </a:r>
                      <a:r>
                        <a:rPr lang="en-AU" sz="1600" baseline="0" dirty="0" smtClean="0">
                          <a:solidFill>
                            <a:schemeClr val="tx1"/>
                          </a:solidFill>
                          <a:latin typeface="Arial" panose="020B0604020202020204" pitchFamily="34" charset="0"/>
                          <a:cs typeface="Arial" panose="020B0604020202020204" pitchFamily="34" charset="0"/>
                        </a:rPr>
                        <a:t>willing to accept small gifts from acquaintances</a:t>
                      </a:r>
                    </a:p>
                    <a:p>
                      <a:endParaRPr lang="en-AU" sz="1600" baseline="0" dirty="0" smtClean="0">
                        <a:solidFill>
                          <a:schemeClr val="tx1"/>
                        </a:solidFill>
                        <a:latin typeface="Arial" panose="020B0604020202020204" pitchFamily="34" charset="0"/>
                        <a:cs typeface="Arial" panose="020B0604020202020204" pitchFamily="34" charset="0"/>
                      </a:endParaRPr>
                    </a:p>
                    <a:p>
                      <a:r>
                        <a:rPr lang="en-AU" sz="1600" baseline="0" dirty="0" smtClean="0">
                          <a:solidFill>
                            <a:schemeClr val="tx1"/>
                          </a:solidFill>
                          <a:latin typeface="Arial" panose="020B0604020202020204" pitchFamily="34" charset="0"/>
                          <a:cs typeface="Arial" panose="020B0604020202020204" pitchFamily="34" charset="0"/>
                        </a:rPr>
                        <a:t>Perceive giver as personally motived and experience strong feelings of indebtedness</a:t>
                      </a:r>
                      <a:endParaRPr lang="en-AU" sz="1600" dirty="0">
                        <a:solidFill>
                          <a:schemeClr val="tx1"/>
                        </a:solidFill>
                        <a:latin typeface="Arial" panose="020B0604020202020204" pitchFamily="34" charset="0"/>
                        <a:cs typeface="Arial" panose="020B0604020202020204" pitchFamily="34" charset="0"/>
                      </a:endParaRPr>
                    </a:p>
                  </a:txBody>
                  <a:tcPr/>
                </a:tc>
              </a:tr>
            </a:tbl>
          </a:graphicData>
        </a:graphic>
      </p:graphicFrame>
      <p:pic>
        <p:nvPicPr>
          <p:cNvPr id="4" name="Picture 3"/>
          <p:cNvPicPr>
            <a:picLocks noChangeAspect="1"/>
          </p:cNvPicPr>
          <p:nvPr/>
        </p:nvPicPr>
        <p:blipFill>
          <a:blip r:embed="rId2"/>
          <a:stretch>
            <a:fillRect/>
          </a:stretch>
        </p:blipFill>
        <p:spPr>
          <a:xfrm>
            <a:off x="971600" y="2246470"/>
            <a:ext cx="1091124" cy="1133415"/>
          </a:xfrm>
          <a:prstGeom prst="rect">
            <a:avLst/>
          </a:prstGeom>
        </p:spPr>
      </p:pic>
      <p:pic>
        <p:nvPicPr>
          <p:cNvPr id="5" name="Picture 4"/>
          <p:cNvPicPr>
            <a:picLocks noChangeAspect="1"/>
          </p:cNvPicPr>
          <p:nvPr/>
        </p:nvPicPr>
        <p:blipFill>
          <a:blip r:embed="rId3"/>
          <a:stretch>
            <a:fillRect/>
          </a:stretch>
        </p:blipFill>
        <p:spPr>
          <a:xfrm>
            <a:off x="628949" y="4696690"/>
            <a:ext cx="1776426" cy="1790126"/>
          </a:xfrm>
          <a:prstGeom prst="rect">
            <a:avLst/>
          </a:prstGeom>
        </p:spPr>
      </p:pic>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515" r="54936"/>
          <a:stretch/>
        </p:blipFill>
        <p:spPr bwMode="auto">
          <a:xfrm>
            <a:off x="6372200" y="1173164"/>
            <a:ext cx="483340" cy="62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45265"/>
          <a:stretch/>
        </p:blipFill>
        <p:spPr bwMode="auto">
          <a:xfrm>
            <a:off x="3491880" y="1199709"/>
            <a:ext cx="587068" cy="61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664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88" y="239220"/>
            <a:ext cx="8229600" cy="706090"/>
          </a:xfrm>
        </p:spPr>
        <p:txBody>
          <a:bodyPr/>
          <a:lstStyle/>
          <a:p>
            <a:r>
              <a:rPr lang="en-AU" dirty="0" smtClean="0"/>
              <a:t>Differences between West and East</a:t>
            </a:r>
            <a:endParaRPr lang="en-AU" dirty="0"/>
          </a:p>
        </p:txBody>
      </p:sp>
      <p:graphicFrame>
        <p:nvGraphicFramePr>
          <p:cNvPr id="12" name="Table 11"/>
          <p:cNvGraphicFramePr>
            <a:graphicFrameLocks noGrp="1"/>
          </p:cNvGraphicFramePr>
          <p:nvPr>
            <p:extLst>
              <p:ext uri="{D42A27DB-BD31-4B8C-83A1-F6EECF244321}">
                <p14:modId xmlns:p14="http://schemas.microsoft.com/office/powerpoint/2010/main" val="12052141"/>
              </p:ext>
            </p:extLst>
          </p:nvPr>
        </p:nvGraphicFramePr>
        <p:xfrm>
          <a:off x="395533" y="1397000"/>
          <a:ext cx="8568954" cy="4942840"/>
        </p:xfrm>
        <a:graphic>
          <a:graphicData uri="http://schemas.openxmlformats.org/drawingml/2006/table">
            <a:tbl>
              <a:tblPr firstRow="1" bandRow="1">
                <a:tableStyleId>{2D5ABB26-0587-4C30-8999-92F81FD0307C}</a:tableStyleId>
              </a:tblPr>
              <a:tblGrid>
                <a:gridCol w="2856318"/>
                <a:gridCol w="2856318"/>
                <a:gridCol w="2856318"/>
              </a:tblGrid>
              <a:tr h="370840">
                <a:tc>
                  <a:txBody>
                    <a:bodyPr/>
                    <a:lstStyle/>
                    <a:p>
                      <a:r>
                        <a:rPr lang="en-AU" dirty="0" smtClean="0">
                          <a:latin typeface="Arial" panose="020B0604020202020204" pitchFamily="34" charset="0"/>
                          <a:cs typeface="Arial" panose="020B0604020202020204" pitchFamily="34" charset="0"/>
                        </a:rPr>
                        <a:t>Features of Gift Giving</a:t>
                      </a:r>
                      <a:endParaRPr lang="en-AU" dirty="0">
                        <a:latin typeface="Arial" panose="020B0604020202020204" pitchFamily="34" charset="0"/>
                        <a:cs typeface="Arial" panose="020B0604020202020204" pitchFamily="34" charset="0"/>
                      </a:endParaRPr>
                    </a:p>
                  </a:txBody>
                  <a:tcPr/>
                </a:tc>
                <a:tc>
                  <a:txBody>
                    <a:bodyPr/>
                    <a:lstStyle/>
                    <a:p>
                      <a:pPr algn="ctr"/>
                      <a:r>
                        <a:rPr lang="en-AU" dirty="0" smtClean="0">
                          <a:latin typeface="Arial" panose="020B0604020202020204" pitchFamily="34" charset="0"/>
                          <a:cs typeface="Arial" panose="020B0604020202020204" pitchFamily="34" charset="0"/>
                        </a:rPr>
                        <a:t>West</a:t>
                      </a:r>
                      <a:endParaRPr lang="en-AU" dirty="0">
                        <a:latin typeface="Arial" panose="020B0604020202020204" pitchFamily="34" charset="0"/>
                        <a:cs typeface="Arial" panose="020B0604020202020204" pitchFamily="34" charset="0"/>
                      </a:endParaRPr>
                    </a:p>
                  </a:txBody>
                  <a:tcPr/>
                </a:tc>
                <a:tc>
                  <a:txBody>
                    <a:bodyPr/>
                    <a:lstStyle/>
                    <a:p>
                      <a:pPr algn="ctr"/>
                      <a:r>
                        <a:rPr lang="en-AU" dirty="0" smtClean="0">
                          <a:latin typeface="Arial" panose="020B0604020202020204" pitchFamily="34" charset="0"/>
                          <a:cs typeface="Arial" panose="020B0604020202020204" pitchFamily="34" charset="0"/>
                        </a:rPr>
                        <a:t>East</a:t>
                      </a:r>
                      <a:endParaRPr lang="en-AU" dirty="0">
                        <a:latin typeface="Arial" panose="020B0604020202020204" pitchFamily="34" charset="0"/>
                        <a:cs typeface="Arial" panose="020B0604020202020204" pitchFamily="34" charset="0"/>
                      </a:endParaRPr>
                    </a:p>
                  </a:txBody>
                  <a:tcPr/>
                </a:tc>
              </a:tr>
              <a:tr h="370840">
                <a:tc>
                  <a:txBody>
                    <a:bodyPr/>
                    <a:lstStyle/>
                    <a:p>
                      <a:r>
                        <a:rPr lang="en-AU" sz="1600" dirty="0" smtClean="0">
                          <a:latin typeface="Arial" panose="020B0604020202020204" pitchFamily="34" charset="0"/>
                          <a:cs typeface="Arial" panose="020B0604020202020204" pitchFamily="34" charset="0"/>
                        </a:rPr>
                        <a:t>Importance</a:t>
                      </a:r>
                      <a:r>
                        <a:rPr lang="en-AU" sz="1600" baseline="0" dirty="0" smtClean="0">
                          <a:latin typeface="Arial" panose="020B0604020202020204" pitchFamily="34" charset="0"/>
                          <a:cs typeface="Arial" panose="020B0604020202020204" pitchFamily="34" charset="0"/>
                        </a:rPr>
                        <a:t> of maintain “face”</a:t>
                      </a:r>
                      <a:endParaRPr lang="en-AU" sz="1600" dirty="0">
                        <a:latin typeface="Arial" panose="020B0604020202020204" pitchFamily="34" charset="0"/>
                        <a:cs typeface="Arial" panose="020B0604020202020204" pitchFamily="34" charset="0"/>
                      </a:endParaRPr>
                    </a:p>
                  </a:txBody>
                  <a:tcPr/>
                </a:tc>
                <a:tc>
                  <a:txBody>
                    <a:bodyPr/>
                    <a:lstStyle/>
                    <a:p>
                      <a:r>
                        <a:rPr lang="en-AU" sz="1600" dirty="0" smtClean="0">
                          <a:latin typeface="Arial" panose="020B0604020202020204" pitchFamily="34" charset="0"/>
                          <a:cs typeface="Arial" panose="020B0604020202020204" pitchFamily="34" charset="0"/>
                        </a:rPr>
                        <a:t>Face</a:t>
                      </a:r>
                      <a:r>
                        <a:rPr lang="en-AU" sz="1600" baseline="0" dirty="0" smtClean="0">
                          <a:latin typeface="Arial" panose="020B0604020202020204" pitchFamily="34" charset="0"/>
                          <a:cs typeface="Arial" panose="020B0604020202020204" pitchFamily="34" charset="0"/>
                        </a:rPr>
                        <a:t> interpreted differently in western settings</a:t>
                      </a:r>
                    </a:p>
                    <a:p>
                      <a:endParaRPr lang="en-AU" sz="1600" baseline="0" dirty="0" smtClean="0">
                        <a:latin typeface="Arial" panose="020B0604020202020204" pitchFamily="34" charset="0"/>
                        <a:cs typeface="Arial" panose="020B0604020202020204" pitchFamily="34" charset="0"/>
                      </a:endParaRPr>
                    </a:p>
                    <a:p>
                      <a:r>
                        <a:rPr lang="en-AU" sz="1600" baseline="0" dirty="0" smtClean="0">
                          <a:latin typeface="Arial" panose="020B0604020202020204" pitchFamily="34" charset="0"/>
                          <a:cs typeface="Arial" panose="020B0604020202020204" pitchFamily="34" charset="0"/>
                        </a:rPr>
                        <a:t>Luxury consumption generally motivated by personal preferences or materialism</a:t>
                      </a:r>
                      <a:endParaRPr lang="en-AU" sz="1600" dirty="0">
                        <a:latin typeface="Arial" panose="020B0604020202020204" pitchFamily="34" charset="0"/>
                        <a:cs typeface="Arial" panose="020B0604020202020204" pitchFamily="34" charset="0"/>
                      </a:endParaRPr>
                    </a:p>
                  </a:txBody>
                  <a:tcPr/>
                </a:tc>
                <a:tc>
                  <a:txBody>
                    <a:bodyPr/>
                    <a:lstStyle/>
                    <a:p>
                      <a:r>
                        <a:rPr lang="en-AU" sz="1600" dirty="0" smtClean="0">
                          <a:latin typeface="Arial" panose="020B0604020202020204" pitchFamily="34" charset="0"/>
                          <a:cs typeface="Arial" panose="020B0604020202020204" pitchFamily="34" charset="0"/>
                        </a:rPr>
                        <a:t>Maintaining</a:t>
                      </a:r>
                      <a:r>
                        <a:rPr lang="en-AU" sz="1600" baseline="0" dirty="0" smtClean="0">
                          <a:latin typeface="Arial" panose="020B0604020202020204" pitchFamily="34" charset="0"/>
                          <a:cs typeface="Arial" panose="020B0604020202020204" pitchFamily="34" charset="0"/>
                        </a:rPr>
                        <a:t> the face of the giver and recipient is highly important</a:t>
                      </a:r>
                    </a:p>
                    <a:p>
                      <a:endParaRPr lang="en-AU" sz="1600" baseline="0" dirty="0" smtClean="0">
                        <a:latin typeface="Arial" panose="020B0604020202020204" pitchFamily="34" charset="0"/>
                        <a:cs typeface="Arial" panose="020B0604020202020204" pitchFamily="34" charset="0"/>
                      </a:endParaRPr>
                    </a:p>
                    <a:p>
                      <a:r>
                        <a:rPr lang="en-AU" sz="1600" baseline="0" dirty="0" smtClean="0">
                          <a:latin typeface="Arial" panose="020B0604020202020204" pitchFamily="34" charset="0"/>
                          <a:cs typeface="Arial" panose="020B0604020202020204" pitchFamily="34" charset="0"/>
                        </a:rPr>
                        <a:t>Due to cultural emphasis on </a:t>
                      </a:r>
                      <a:r>
                        <a:rPr lang="en-AU" sz="1600" baseline="0" dirty="0" err="1" smtClean="0">
                          <a:latin typeface="Arial" panose="020B0604020202020204" pitchFamily="34" charset="0"/>
                          <a:cs typeface="Arial" panose="020B0604020202020204" pitchFamily="34" charset="0"/>
                        </a:rPr>
                        <a:t>mianzi</a:t>
                      </a:r>
                      <a:r>
                        <a:rPr lang="en-AU" sz="1600" baseline="0" dirty="0" smtClean="0">
                          <a:latin typeface="Arial" panose="020B0604020202020204" pitchFamily="34" charset="0"/>
                          <a:cs typeface="Arial" panose="020B0604020202020204" pitchFamily="34" charset="0"/>
                        </a:rPr>
                        <a:t>/ and social conformity, will often purchase luxury products as gifts- these symbolize respect for and esteem of the recipient and maintain the face of the giver</a:t>
                      </a:r>
                    </a:p>
                  </a:txBody>
                  <a:tcPr/>
                </a:tc>
              </a:tr>
              <a:tr h="370840">
                <a:tc>
                  <a:txBody>
                    <a:bodyPr/>
                    <a:lstStyle/>
                    <a:p>
                      <a:r>
                        <a:rPr lang="en-AU" sz="1600" dirty="0" smtClean="0">
                          <a:latin typeface="Arial" panose="020B0604020202020204" pitchFamily="34" charset="0"/>
                          <a:cs typeface="Arial" panose="020B0604020202020204" pitchFamily="34" charset="0"/>
                        </a:rPr>
                        <a:t>Escaping</a:t>
                      </a:r>
                      <a:r>
                        <a:rPr lang="en-AU" sz="1600" baseline="0" dirty="0" smtClean="0">
                          <a:latin typeface="Arial" panose="020B0604020202020204" pitchFamily="34" charset="0"/>
                          <a:cs typeface="Arial" panose="020B0604020202020204" pitchFamily="34" charset="0"/>
                        </a:rPr>
                        <a:t> the Gift Economy</a:t>
                      </a:r>
                      <a:endParaRPr lang="en-AU" sz="1600" dirty="0">
                        <a:latin typeface="Arial" panose="020B0604020202020204" pitchFamily="34" charset="0"/>
                        <a:cs typeface="Arial" panose="020B0604020202020204" pitchFamily="34" charset="0"/>
                      </a:endParaRPr>
                    </a:p>
                  </a:txBody>
                  <a:tcPr/>
                </a:tc>
                <a:tc>
                  <a:txBody>
                    <a:bodyPr/>
                    <a:lstStyle/>
                    <a:p>
                      <a:r>
                        <a:rPr lang="en-AU" sz="1600" dirty="0" smtClean="0">
                          <a:latin typeface="Arial" panose="020B0604020202020204" pitchFamily="34" charset="0"/>
                          <a:cs typeface="Arial" panose="020B0604020202020204" pitchFamily="34" charset="0"/>
                        </a:rPr>
                        <a:t>The</a:t>
                      </a:r>
                      <a:r>
                        <a:rPr lang="en-AU" sz="1600" baseline="0" dirty="0" smtClean="0">
                          <a:latin typeface="Arial" panose="020B0604020202020204" pitchFamily="34" charset="0"/>
                          <a:cs typeface="Arial" panose="020B0604020202020204" pitchFamily="34" charset="0"/>
                        </a:rPr>
                        <a:t> gift economy can evoke strong feeling of obligation and pressure to reciprocate</a:t>
                      </a:r>
                    </a:p>
                    <a:p>
                      <a:endParaRPr lang="en-AU" sz="1600" baseline="0" dirty="0" smtClean="0">
                        <a:latin typeface="Arial" panose="020B0604020202020204" pitchFamily="34" charset="0"/>
                        <a:cs typeface="Arial" panose="020B0604020202020204" pitchFamily="34" charset="0"/>
                      </a:endParaRPr>
                    </a:p>
                    <a:p>
                      <a:r>
                        <a:rPr lang="en-AU" sz="1600" baseline="0" dirty="0" smtClean="0">
                          <a:latin typeface="Arial" panose="020B0604020202020204" pitchFamily="34" charset="0"/>
                          <a:cs typeface="Arial" panose="020B0604020202020204" pitchFamily="34" charset="0"/>
                        </a:rPr>
                        <a:t>Individuals can escape the gift economy by resorting to a market economy approach</a:t>
                      </a:r>
                      <a:endParaRPr lang="en-AU" sz="1600" dirty="0">
                        <a:latin typeface="Arial" panose="020B0604020202020204" pitchFamily="34" charset="0"/>
                        <a:cs typeface="Arial" panose="020B0604020202020204" pitchFamily="34" charset="0"/>
                      </a:endParaRPr>
                    </a:p>
                  </a:txBody>
                  <a:tcPr/>
                </a:tc>
                <a:tc>
                  <a:txBody>
                    <a:bodyPr/>
                    <a:lstStyle/>
                    <a:p>
                      <a:r>
                        <a:rPr lang="en-AU" sz="1600" dirty="0" smtClean="0">
                          <a:latin typeface="Arial" panose="020B0604020202020204" pitchFamily="34" charset="0"/>
                          <a:cs typeface="Arial" panose="020B0604020202020204" pitchFamily="34" charset="0"/>
                        </a:rPr>
                        <a:t>Strong</a:t>
                      </a:r>
                      <a:r>
                        <a:rPr lang="en-AU" sz="1600" baseline="0" dirty="0" smtClean="0">
                          <a:latin typeface="Arial" panose="020B0604020202020204" pitchFamily="34" charset="0"/>
                          <a:cs typeface="Arial" panose="020B0604020202020204" pitchFamily="34" charset="0"/>
                        </a:rPr>
                        <a:t> obligations to reciprocate cause anxiety, especially give the emphasis on </a:t>
                      </a:r>
                      <a:r>
                        <a:rPr lang="en-AU" sz="1600" baseline="0" dirty="0" err="1" smtClean="0">
                          <a:latin typeface="Arial" panose="020B0604020202020204" pitchFamily="34" charset="0"/>
                          <a:cs typeface="Arial" panose="020B0604020202020204" pitchFamily="34" charset="0"/>
                        </a:rPr>
                        <a:t>guanxi</a:t>
                      </a:r>
                      <a:r>
                        <a:rPr lang="en-AU" sz="1600" baseline="0" dirty="0" smtClean="0">
                          <a:latin typeface="Arial" panose="020B0604020202020204" pitchFamily="34" charset="0"/>
                          <a:cs typeface="Arial" panose="020B0604020202020204" pitchFamily="34" charset="0"/>
                        </a:rPr>
                        <a:t> as a social institution  </a:t>
                      </a:r>
                    </a:p>
                  </a:txBody>
                  <a:tcPr/>
                </a:tc>
              </a:tr>
            </a:tbl>
          </a:graphicData>
        </a:graphic>
      </p:graphicFrame>
      <p:pic>
        <p:nvPicPr>
          <p:cNvPr id="13" name="Picture 12"/>
          <p:cNvPicPr>
            <a:picLocks noChangeAspect="1"/>
          </p:cNvPicPr>
          <p:nvPr/>
        </p:nvPicPr>
        <p:blipFill>
          <a:blip r:embed="rId2"/>
          <a:stretch>
            <a:fillRect/>
          </a:stretch>
        </p:blipFill>
        <p:spPr>
          <a:xfrm>
            <a:off x="413335" y="2492896"/>
            <a:ext cx="2722714" cy="1551806"/>
          </a:xfrm>
          <a:prstGeom prst="rect">
            <a:avLst/>
          </a:prstGeom>
        </p:spPr>
      </p:pic>
      <p:pic>
        <p:nvPicPr>
          <p:cNvPr id="14" name="Picture 13"/>
          <p:cNvPicPr>
            <a:picLocks noChangeAspect="1"/>
          </p:cNvPicPr>
          <p:nvPr/>
        </p:nvPicPr>
        <p:blipFill>
          <a:blip r:embed="rId3"/>
          <a:stretch>
            <a:fillRect/>
          </a:stretch>
        </p:blipFill>
        <p:spPr>
          <a:xfrm>
            <a:off x="899592" y="4957746"/>
            <a:ext cx="1521718" cy="1525723"/>
          </a:xfrm>
          <a:prstGeom prst="rect">
            <a:avLst/>
          </a:prstGeom>
        </p:spPr>
      </p:pic>
      <p:pic>
        <p:nvPicPr>
          <p:cNvPr id="1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515" r="54936"/>
          <a:stretch/>
        </p:blipFill>
        <p:spPr bwMode="auto">
          <a:xfrm>
            <a:off x="6608940" y="1173164"/>
            <a:ext cx="483340" cy="62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45265"/>
          <a:stretch/>
        </p:blipFill>
        <p:spPr bwMode="auto">
          <a:xfrm>
            <a:off x="3728620" y="1199709"/>
            <a:ext cx="587068" cy="61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3"/>
          </p:nvPr>
        </p:nvSpPr>
        <p:spPr>
          <a:xfrm>
            <a:off x="1907704" y="6592267"/>
            <a:ext cx="5760640" cy="365125"/>
          </a:xfrm>
        </p:spPr>
        <p:txBody>
          <a:bodyPr/>
          <a:lstStyle/>
          <a:p>
            <a:r>
              <a:rPr lang="en-US" b="1" dirty="0" smtClean="0">
                <a:solidFill>
                  <a:schemeClr val="tx1"/>
                </a:solidFill>
              </a:rPr>
              <a:t>University of Melbourne ARC Industrial Transformation Grant - </a:t>
            </a:r>
            <a:r>
              <a:rPr lang="en-AU" dirty="0" smtClean="0">
                <a:solidFill>
                  <a:schemeClr val="tx1"/>
                </a:solidFill>
              </a:rPr>
              <a:t>Unlocking the Food Value Chain: Australian food industry transformation for ASEAN markets </a:t>
            </a:r>
            <a:endParaRPr lang="en-AU" dirty="0" smtClean="0"/>
          </a:p>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CC24F6-9834-40E5-BB57-6F1B789F57E4}"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307947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Gift Elements</a:t>
            </a:r>
            <a:endParaRPr lang="en-AU" dirty="0"/>
          </a:p>
        </p:txBody>
      </p:sp>
      <p:pic>
        <p:nvPicPr>
          <p:cNvPr id="1030" name="Picture 6" descr="https://stellaview.files.wordpress.com/2010/09/lux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128" y="1916425"/>
            <a:ext cx="2436075" cy="19643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istockimg.com/file_thumbview_approve/18741675/3/stock-photo-18741675-golden-gift-b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802" y="2971943"/>
            <a:ext cx="2043536" cy="27343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1.gstatic.com/images?q=tbn:ANd9GcQxWHXm0dFaGcE09Ij19Q8ihU4Kf7Yn2EfpLmicQFOUJ30BUM_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338" y="4339098"/>
            <a:ext cx="2983081" cy="19851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33275" y="1303780"/>
            <a:ext cx="1007007" cy="461665"/>
          </a:xfrm>
          <a:prstGeom prst="rect">
            <a:avLst/>
          </a:prstGeom>
          <a:noFill/>
        </p:spPr>
        <p:txBody>
          <a:bodyPr wrap="none" rtlCol="0">
            <a:spAutoFit/>
          </a:bodyPr>
          <a:lstStyle/>
          <a:p>
            <a:r>
              <a:rPr lang="en-AU" sz="2400" dirty="0" smtClean="0">
                <a:latin typeface="Arial" panose="020B0604020202020204" pitchFamily="34" charset="0"/>
                <a:cs typeface="Arial" panose="020B0604020202020204" pitchFamily="34" charset="0"/>
              </a:rPr>
              <a:t>Brand</a:t>
            </a:r>
            <a:endParaRPr lang="en-AU" sz="2400" dirty="0">
              <a:latin typeface="Arial" panose="020B0604020202020204" pitchFamily="34" charset="0"/>
              <a:cs typeface="Arial" panose="020B0604020202020204" pitchFamily="34" charset="0"/>
            </a:endParaRPr>
          </a:p>
        </p:txBody>
      </p:sp>
      <p:sp>
        <p:nvSpPr>
          <p:cNvPr id="10" name="TextBox 9"/>
          <p:cNvSpPr txBox="1"/>
          <p:nvPr/>
        </p:nvSpPr>
        <p:spPr>
          <a:xfrm>
            <a:off x="4572000" y="2667757"/>
            <a:ext cx="1383712" cy="461665"/>
          </a:xfrm>
          <a:prstGeom prst="rect">
            <a:avLst/>
          </a:prstGeom>
          <a:noFill/>
        </p:spPr>
        <p:txBody>
          <a:bodyPr wrap="none" rtlCol="0">
            <a:spAutoFit/>
          </a:bodyPr>
          <a:lstStyle/>
          <a:p>
            <a:r>
              <a:rPr lang="en-AU" sz="2400" dirty="0" smtClean="0">
                <a:latin typeface="Arial" panose="020B0604020202020204" pitchFamily="34" charset="0"/>
                <a:cs typeface="Arial" panose="020B0604020202020204" pitchFamily="34" charset="0"/>
              </a:rPr>
              <a:t>Package</a:t>
            </a:r>
            <a:endParaRPr lang="en-AU" sz="2400" dirty="0">
              <a:latin typeface="Arial" panose="020B0604020202020204" pitchFamily="34" charset="0"/>
              <a:cs typeface="Arial" panose="020B0604020202020204" pitchFamily="34" charset="0"/>
            </a:endParaRPr>
          </a:p>
        </p:txBody>
      </p:sp>
      <p:sp>
        <p:nvSpPr>
          <p:cNvPr id="11" name="TextBox 10"/>
          <p:cNvSpPr txBox="1"/>
          <p:nvPr/>
        </p:nvSpPr>
        <p:spPr>
          <a:xfrm>
            <a:off x="6588224" y="4005064"/>
            <a:ext cx="1245854" cy="461665"/>
          </a:xfrm>
          <a:prstGeom prst="rect">
            <a:avLst/>
          </a:prstGeom>
          <a:noFill/>
        </p:spPr>
        <p:txBody>
          <a:bodyPr wrap="none" rtlCol="0">
            <a:spAutoFit/>
          </a:bodyPr>
          <a:lstStyle/>
          <a:p>
            <a:r>
              <a:rPr lang="en-AU" sz="2400" dirty="0" smtClean="0">
                <a:latin typeface="Arial" panose="020B0604020202020204" pitchFamily="34" charset="0"/>
                <a:cs typeface="Arial" panose="020B0604020202020204" pitchFamily="34" charset="0"/>
              </a:rPr>
              <a:t>Product</a:t>
            </a:r>
            <a:endParaRPr lang="en-AU" sz="2400" dirty="0">
              <a:latin typeface="Arial" panose="020B0604020202020204" pitchFamily="34" charset="0"/>
              <a:cs typeface="Arial" panose="020B0604020202020204" pitchFamily="34" charset="0"/>
            </a:endParaRPr>
          </a:p>
        </p:txBody>
      </p:sp>
      <p:sp>
        <p:nvSpPr>
          <p:cNvPr id="5" name="Up Arrow 4"/>
          <p:cNvSpPr/>
          <p:nvPr/>
        </p:nvSpPr>
        <p:spPr>
          <a:xfrm>
            <a:off x="457200" y="1593410"/>
            <a:ext cx="586408" cy="4427878"/>
          </a:xfrm>
          <a:prstGeom prst="upArrow">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smtClean="0"/>
              <a:t>Most Important</a:t>
            </a:r>
            <a:endParaRPr lang="en-AU" dirty="0"/>
          </a:p>
        </p:txBody>
      </p:sp>
      <p:sp>
        <p:nvSpPr>
          <p:cNvPr id="3" name="Footer Placeholder 2"/>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CC24F6-9834-40E5-BB57-6F1B789F57E4}"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755273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630"/>
            <a:ext cx="7067128" cy="706090"/>
          </a:xfrm>
        </p:spPr>
        <p:txBody>
          <a:bodyPr>
            <a:noAutofit/>
          </a:bodyPr>
          <a:lstStyle/>
          <a:p>
            <a:r>
              <a:rPr lang="en-AU" sz="2800" dirty="0" smtClean="0"/>
              <a:t>Premium Brands are Emotionally Engaging with a compelling story</a:t>
            </a:r>
            <a:endParaRPr lang="en-AU" sz="2800" dirty="0"/>
          </a:p>
        </p:txBody>
      </p:sp>
      <p:sp>
        <p:nvSpPr>
          <p:cNvPr id="3" name="Content Placeholder 2"/>
          <p:cNvSpPr>
            <a:spLocks noGrp="1"/>
          </p:cNvSpPr>
          <p:nvPr>
            <p:ph idx="1"/>
          </p:nvPr>
        </p:nvSpPr>
        <p:spPr>
          <a:xfrm>
            <a:off x="457200" y="1484784"/>
            <a:ext cx="6203032" cy="2360981"/>
          </a:xfrm>
        </p:spPr>
        <p:txBody>
          <a:bodyPr>
            <a:normAutofit/>
          </a:bodyPr>
          <a:lstStyle/>
          <a:p>
            <a:r>
              <a:rPr lang="en-AU" sz="1800" dirty="0" smtClean="0">
                <a:solidFill>
                  <a:schemeClr val="tx1"/>
                </a:solidFill>
              </a:rPr>
              <a:t>The brand should be </a:t>
            </a:r>
            <a:r>
              <a:rPr lang="en-AU" sz="1800" dirty="0">
                <a:solidFill>
                  <a:schemeClr val="tx1"/>
                </a:solidFill>
              </a:rPr>
              <a:t>k</a:t>
            </a:r>
            <a:r>
              <a:rPr lang="en-AU" sz="1800" dirty="0" smtClean="0">
                <a:solidFill>
                  <a:schemeClr val="tx1"/>
                </a:solidFill>
              </a:rPr>
              <a:t>nown in Australia, before exporting</a:t>
            </a:r>
          </a:p>
          <a:p>
            <a:r>
              <a:rPr lang="en-AU" sz="1800" dirty="0" smtClean="0">
                <a:solidFill>
                  <a:schemeClr val="tx1"/>
                </a:solidFill>
              </a:rPr>
              <a:t>Heritage and age matter.  Older brands means that issues of food safety have been dealt with.</a:t>
            </a:r>
          </a:p>
          <a:p>
            <a:r>
              <a:rPr lang="en-AU" sz="1800" dirty="0" smtClean="0">
                <a:solidFill>
                  <a:schemeClr val="tx1"/>
                </a:solidFill>
              </a:rPr>
              <a:t>A brand </a:t>
            </a:r>
            <a:r>
              <a:rPr lang="en-AU" sz="1800" dirty="0">
                <a:solidFill>
                  <a:schemeClr val="tx1"/>
                </a:solidFill>
              </a:rPr>
              <a:t>s</a:t>
            </a:r>
            <a:r>
              <a:rPr lang="en-AU" sz="1800" dirty="0" smtClean="0">
                <a:solidFill>
                  <a:schemeClr val="tx1"/>
                </a:solidFill>
              </a:rPr>
              <a:t>tory of uniqueness and providence is very compelling.  As is having a famous Chinese celebratory shown with your product on social media.</a:t>
            </a:r>
          </a:p>
          <a:p>
            <a:endParaRPr lang="en-AU" sz="1800" dirty="0" smtClean="0">
              <a:solidFill>
                <a:schemeClr val="tx1"/>
              </a:solidFill>
            </a:endParaRPr>
          </a:p>
          <a:p>
            <a:endParaRPr lang="en-AU" sz="1800" dirty="0" smtClean="0">
              <a:solidFill>
                <a:schemeClr val="tx1"/>
              </a:solidFill>
            </a:endParaRPr>
          </a:p>
          <a:p>
            <a:endParaRPr lang="en-AU" sz="1800" dirty="0">
              <a:solidFill>
                <a:schemeClr val="tx1"/>
              </a:solidFill>
            </a:endParaRPr>
          </a:p>
        </p:txBody>
      </p:sp>
      <p:sp>
        <p:nvSpPr>
          <p:cNvPr id="4" name="Footer Placeholder 3"/>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CC24F6-9834-40E5-BB57-6F1B789F57E4}" type="slidenum">
              <a:rPr lang="en-US" smtClean="0">
                <a:solidFill>
                  <a:prstClr val="black">
                    <a:tint val="75000"/>
                  </a:prstClr>
                </a:solidFill>
              </a:rPr>
              <a:pPr/>
              <a:t>19</a:t>
            </a:fld>
            <a:endParaRPr lang="en-US">
              <a:solidFill>
                <a:prstClr val="black">
                  <a:tint val="75000"/>
                </a:prstClr>
              </a:solidFill>
            </a:endParaRPr>
          </a:p>
        </p:txBody>
      </p:sp>
      <p:pic>
        <p:nvPicPr>
          <p:cNvPr id="6" name="Picture 5"/>
          <p:cNvPicPr>
            <a:picLocks noChangeAspect="1"/>
          </p:cNvPicPr>
          <p:nvPr/>
        </p:nvPicPr>
        <p:blipFill rotWithShape="1">
          <a:blip r:embed="rId2"/>
          <a:srcRect r="2307" b="9366"/>
          <a:stretch/>
        </p:blipFill>
        <p:spPr>
          <a:xfrm>
            <a:off x="7020272" y="1465356"/>
            <a:ext cx="1787203" cy="2380409"/>
          </a:xfrm>
          <a:prstGeom prst="rect">
            <a:avLst/>
          </a:prstGeom>
        </p:spPr>
      </p:pic>
      <p:sp>
        <p:nvSpPr>
          <p:cNvPr id="7" name="Rectangle 6"/>
          <p:cNvSpPr/>
          <p:nvPr/>
        </p:nvSpPr>
        <p:spPr>
          <a:xfrm>
            <a:off x="6948264" y="3986902"/>
            <a:ext cx="2088232" cy="1015663"/>
          </a:xfrm>
          <a:prstGeom prst="rect">
            <a:avLst/>
          </a:prstGeom>
        </p:spPr>
        <p:txBody>
          <a:bodyPr wrap="square">
            <a:spAutoFit/>
          </a:bodyPr>
          <a:lstStyle/>
          <a:p>
            <a:r>
              <a:rPr lang="en-AU" sz="1200" dirty="0">
                <a:solidFill>
                  <a:srgbClr val="111111"/>
                </a:solidFill>
                <a:latin typeface="Arial" panose="020B0604020202020204" pitchFamily="34" charset="0"/>
              </a:rPr>
              <a:t>T</a:t>
            </a:r>
            <a:r>
              <a:rPr lang="en-AU" sz="1200" dirty="0" smtClean="0">
                <a:solidFill>
                  <a:srgbClr val="111111"/>
                </a:solidFill>
                <a:latin typeface="Arial" panose="020B0604020202020204" pitchFamily="34" charset="0"/>
              </a:rPr>
              <a:t>he </a:t>
            </a:r>
            <a:r>
              <a:rPr lang="en-AU" sz="1200" dirty="0">
                <a:solidFill>
                  <a:srgbClr val="111111"/>
                </a:solidFill>
                <a:latin typeface="Arial" panose="020B0604020202020204" pitchFamily="34" charset="0"/>
              </a:rPr>
              <a:t>furry bear appeared with glowing endorsement on social media accounts of model Zhang </a:t>
            </a:r>
            <a:r>
              <a:rPr lang="en-AU" sz="1200" dirty="0" err="1">
                <a:solidFill>
                  <a:srgbClr val="111111"/>
                </a:solidFill>
                <a:latin typeface="Arial" panose="020B0604020202020204" pitchFamily="34" charset="0"/>
              </a:rPr>
              <a:t>Xinyu</a:t>
            </a:r>
            <a:r>
              <a:rPr lang="en-AU" sz="1200" dirty="0">
                <a:solidFill>
                  <a:srgbClr val="111111"/>
                </a:solidFill>
                <a:latin typeface="Arial" panose="020B0604020202020204" pitchFamily="34" charset="0"/>
              </a:rPr>
              <a:t> and other Chinese celebrities.</a:t>
            </a:r>
            <a:endParaRPr lang="en-AU" sz="1200" dirty="0"/>
          </a:p>
        </p:txBody>
      </p:sp>
      <p:pic>
        <p:nvPicPr>
          <p:cNvPr id="8" name="Picture 7"/>
          <p:cNvPicPr>
            <a:picLocks noChangeAspect="1"/>
          </p:cNvPicPr>
          <p:nvPr/>
        </p:nvPicPr>
        <p:blipFill>
          <a:blip r:embed="rId3"/>
          <a:stretch>
            <a:fillRect/>
          </a:stretch>
        </p:blipFill>
        <p:spPr>
          <a:xfrm>
            <a:off x="457200" y="4077072"/>
            <a:ext cx="6506340" cy="1800200"/>
          </a:xfrm>
          <a:prstGeom prst="rect">
            <a:avLst/>
          </a:prstGeom>
        </p:spPr>
      </p:pic>
    </p:spTree>
    <p:extLst>
      <p:ext uri="{BB962C8B-B14F-4D97-AF65-F5344CB8AC3E}">
        <p14:creationId xmlns:p14="http://schemas.microsoft.com/office/powerpoint/2010/main" val="1103581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515" r="54936"/>
          <a:stretch/>
        </p:blipFill>
        <p:spPr bwMode="auto">
          <a:xfrm>
            <a:off x="5080914" y="1268760"/>
            <a:ext cx="185117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5265"/>
          <a:stretch/>
        </p:blipFill>
        <p:spPr bwMode="auto">
          <a:xfrm>
            <a:off x="1043608" y="1268760"/>
            <a:ext cx="2248452" cy="2364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Autofit/>
          </a:bodyPr>
          <a:lstStyle/>
          <a:p>
            <a:r>
              <a:rPr lang="en-AU" sz="4400" dirty="0" smtClean="0"/>
              <a:t>West is Not East!</a:t>
            </a:r>
            <a:endParaRPr lang="en-AU" sz="4400" dirty="0"/>
          </a:p>
        </p:txBody>
      </p:sp>
      <p:sp>
        <p:nvSpPr>
          <p:cNvPr id="7" name="Content Placeholder 6"/>
          <p:cNvSpPr>
            <a:spLocks noGrp="1"/>
          </p:cNvSpPr>
          <p:nvPr>
            <p:ph sz="half" idx="1"/>
          </p:nvPr>
        </p:nvSpPr>
        <p:spPr>
          <a:xfrm>
            <a:off x="457200" y="3847170"/>
            <a:ext cx="4038600" cy="2462150"/>
          </a:xfrm>
        </p:spPr>
        <p:txBody>
          <a:bodyPr>
            <a:normAutofit/>
          </a:bodyPr>
          <a:lstStyle/>
          <a:p>
            <a:r>
              <a:rPr lang="en-AU" sz="1800" dirty="0" smtClean="0"/>
              <a:t>Society tends towards Individualist</a:t>
            </a:r>
          </a:p>
          <a:p>
            <a:r>
              <a:rPr lang="en-AU" sz="1800" dirty="0" smtClean="0"/>
              <a:t>Tending towards promotion focused, independence, self interest, positive distinction of self from others, self actualization is valued, private opinions expressed</a:t>
            </a:r>
            <a:endParaRPr lang="en-AU" sz="1800" dirty="0"/>
          </a:p>
        </p:txBody>
      </p:sp>
      <p:sp>
        <p:nvSpPr>
          <p:cNvPr id="8" name="Content Placeholder 7"/>
          <p:cNvSpPr>
            <a:spLocks noGrp="1"/>
          </p:cNvSpPr>
          <p:nvPr>
            <p:ph sz="half" idx="2"/>
          </p:nvPr>
        </p:nvSpPr>
        <p:spPr>
          <a:xfrm>
            <a:off x="4648200" y="3847170"/>
            <a:ext cx="4038600" cy="2462150"/>
          </a:xfrm>
        </p:spPr>
        <p:txBody>
          <a:bodyPr>
            <a:normAutofit/>
          </a:bodyPr>
          <a:lstStyle/>
          <a:p>
            <a:r>
              <a:rPr lang="en-AU" sz="1800" dirty="0" smtClean="0"/>
              <a:t>Society tends towards Collectivist</a:t>
            </a:r>
          </a:p>
          <a:p>
            <a:r>
              <a:rPr lang="en-AU" sz="1800" dirty="0" smtClean="0"/>
              <a:t>Tending towards relationship based, interdependence, harmony, adherence to groups norms, prevention focused, avoidance of negative social outcomes, importance of maintaining “face”</a:t>
            </a:r>
            <a:endParaRPr lang="en-AU" sz="1800" dirty="0"/>
          </a:p>
        </p:txBody>
      </p:sp>
      <p:sp>
        <p:nvSpPr>
          <p:cNvPr id="5" name="Not Equal 4"/>
          <p:cNvSpPr/>
          <p:nvPr/>
        </p:nvSpPr>
        <p:spPr>
          <a:xfrm>
            <a:off x="4020582" y="2371768"/>
            <a:ext cx="665040" cy="692766"/>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TextBox 1"/>
          <p:cNvSpPr txBox="1"/>
          <p:nvPr/>
        </p:nvSpPr>
        <p:spPr>
          <a:xfrm>
            <a:off x="611560" y="6114788"/>
            <a:ext cx="1540678" cy="276999"/>
          </a:xfrm>
          <a:prstGeom prst="rect">
            <a:avLst/>
          </a:prstGeom>
          <a:noFill/>
        </p:spPr>
        <p:txBody>
          <a:bodyPr wrap="none" rtlCol="0">
            <a:spAutoFit/>
          </a:bodyPr>
          <a:lstStyle/>
          <a:p>
            <a:r>
              <a:rPr lang="en-AU" sz="1200" dirty="0" smtClean="0"/>
              <a:t>Source: ITRB Report 1</a:t>
            </a:r>
            <a:endParaRPr lang="en-AU" sz="1200" dirty="0"/>
          </a:p>
        </p:txBody>
      </p:sp>
    </p:spTree>
    <p:extLst>
      <p:ext uri="{BB962C8B-B14F-4D97-AF65-F5344CB8AC3E}">
        <p14:creationId xmlns:p14="http://schemas.microsoft.com/office/powerpoint/2010/main" val="1384595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Occasion and Bundling Matters</a:t>
            </a:r>
            <a:endParaRPr lang="en-AU" dirty="0"/>
          </a:p>
        </p:txBody>
      </p:sp>
      <p:sp>
        <p:nvSpPr>
          <p:cNvPr id="9" name="Content Placeholder 8"/>
          <p:cNvSpPr>
            <a:spLocks noGrp="1"/>
          </p:cNvSpPr>
          <p:nvPr>
            <p:ph idx="1"/>
          </p:nvPr>
        </p:nvSpPr>
        <p:spPr>
          <a:xfrm>
            <a:off x="457199" y="1999381"/>
            <a:ext cx="2932549" cy="4525963"/>
          </a:xfrm>
        </p:spPr>
        <p:txBody>
          <a:bodyPr>
            <a:noAutofit/>
          </a:bodyPr>
          <a:lstStyle/>
          <a:p>
            <a:r>
              <a:rPr lang="en-AU" sz="1800" dirty="0">
                <a:solidFill>
                  <a:schemeClr val="tx1"/>
                </a:solidFill>
              </a:rPr>
              <a:t>Sales can soar when companies bundle </a:t>
            </a:r>
            <a:r>
              <a:rPr lang="en-AU" sz="1800" dirty="0" smtClean="0">
                <a:solidFill>
                  <a:schemeClr val="tx1"/>
                </a:solidFill>
              </a:rPr>
              <a:t>products </a:t>
            </a:r>
            <a:r>
              <a:rPr lang="en-AU" sz="1800" dirty="0">
                <a:solidFill>
                  <a:schemeClr val="tx1"/>
                </a:solidFill>
              </a:rPr>
              <a:t>together into one cheaper package.  However, the bundle is more likely to be successful if the consumers is given the option of </a:t>
            </a:r>
            <a:r>
              <a:rPr lang="en-AU" sz="1800" dirty="0" smtClean="0">
                <a:solidFill>
                  <a:schemeClr val="tx1"/>
                </a:solidFill>
              </a:rPr>
              <a:t>buying </a:t>
            </a:r>
            <a:r>
              <a:rPr lang="en-AU" sz="1800" dirty="0">
                <a:solidFill>
                  <a:schemeClr val="tx1"/>
                </a:solidFill>
              </a:rPr>
              <a:t>the same products separately</a:t>
            </a:r>
            <a:r>
              <a:rPr lang="en-AU" sz="1800" dirty="0" smtClean="0">
                <a:solidFill>
                  <a:schemeClr val="tx1"/>
                </a:solidFill>
              </a:rPr>
              <a:t>.</a:t>
            </a:r>
          </a:p>
          <a:p>
            <a:endParaRPr lang="en-AU" sz="1800" dirty="0">
              <a:solidFill>
                <a:schemeClr val="tx1"/>
              </a:solidFill>
            </a:endParaRPr>
          </a:p>
          <a:p>
            <a:r>
              <a:rPr lang="en-AU" sz="1050" dirty="0" err="1">
                <a:solidFill>
                  <a:schemeClr val="tx1"/>
                </a:solidFill>
              </a:rPr>
              <a:t>Vineet</a:t>
            </a:r>
            <a:r>
              <a:rPr lang="en-AU" sz="1050" dirty="0">
                <a:solidFill>
                  <a:schemeClr val="tx1"/>
                </a:solidFill>
              </a:rPr>
              <a:t> Kumar, an assistant professor in the Marketing Unit at Harvard Business School</a:t>
            </a:r>
            <a:r>
              <a:rPr lang="en-AU" sz="1050" dirty="0" smtClean="0">
                <a:solidFill>
                  <a:schemeClr val="tx1"/>
                </a:solidFill>
              </a:rPr>
              <a:t>. HBS Working </a:t>
            </a:r>
            <a:r>
              <a:rPr lang="en-AU" sz="1050" dirty="0" err="1" smtClean="0">
                <a:solidFill>
                  <a:schemeClr val="tx1"/>
                </a:solidFill>
              </a:rPr>
              <a:t>Knoweldge</a:t>
            </a:r>
            <a:r>
              <a:rPr lang="en-AU" sz="1050" dirty="0" smtClean="0">
                <a:solidFill>
                  <a:schemeClr val="tx1"/>
                </a:solidFill>
              </a:rPr>
              <a:t>: </a:t>
            </a:r>
            <a:r>
              <a:rPr lang="en-AU" sz="1050" cap="all" dirty="0" smtClean="0">
                <a:solidFill>
                  <a:schemeClr val="tx1"/>
                </a:solidFill>
              </a:rPr>
              <a:t>01 </a:t>
            </a:r>
            <a:r>
              <a:rPr lang="en-AU" sz="1050" cap="all" dirty="0">
                <a:solidFill>
                  <a:schemeClr val="tx1"/>
                </a:solidFill>
              </a:rPr>
              <a:t>OCT 2012</a:t>
            </a:r>
            <a:r>
              <a:rPr lang="en-AU" sz="1050" dirty="0">
                <a:solidFill>
                  <a:schemeClr val="tx1"/>
                </a:solidFill>
              </a:rPr>
              <a:t>  </a:t>
            </a:r>
            <a:r>
              <a:rPr lang="en-AU" sz="1050" cap="all" dirty="0">
                <a:solidFill>
                  <a:schemeClr val="tx1"/>
                </a:solidFill>
              </a:rPr>
              <a:t>RESEARCH &amp; </a:t>
            </a:r>
            <a:r>
              <a:rPr lang="en-AU" sz="1050" cap="all" dirty="0" smtClean="0">
                <a:solidFill>
                  <a:schemeClr val="tx1"/>
                </a:solidFill>
              </a:rPr>
              <a:t>IDEAS</a:t>
            </a:r>
            <a:r>
              <a:rPr lang="en-AU" sz="1050" cap="all" dirty="0">
                <a:solidFill>
                  <a:schemeClr val="tx1"/>
                </a:solidFill>
              </a:rPr>
              <a:t> </a:t>
            </a:r>
            <a:r>
              <a:rPr lang="en-AU" sz="1050" dirty="0" smtClean="0">
                <a:solidFill>
                  <a:schemeClr val="tx1"/>
                </a:solidFill>
              </a:rPr>
              <a:t>Better </a:t>
            </a:r>
            <a:r>
              <a:rPr lang="en-AU" sz="1050" dirty="0">
                <a:solidFill>
                  <a:schemeClr val="tx1"/>
                </a:solidFill>
              </a:rPr>
              <a:t>by the Bundle</a:t>
            </a:r>
            <a:r>
              <a:rPr lang="en-AU" sz="1050" dirty="0" smtClean="0">
                <a:solidFill>
                  <a:schemeClr val="tx1"/>
                </a:solidFill>
              </a:rPr>
              <a:t>? </a:t>
            </a:r>
            <a:r>
              <a:rPr lang="en-AU" sz="1050" dirty="0">
                <a:solidFill>
                  <a:schemeClr val="tx1"/>
                </a:solidFill>
              </a:rPr>
              <a:t>Dina </a:t>
            </a:r>
            <a:r>
              <a:rPr lang="en-AU" sz="1050" dirty="0" err="1">
                <a:solidFill>
                  <a:schemeClr val="tx1"/>
                </a:solidFill>
              </a:rPr>
              <a:t>Gerdeman</a:t>
            </a:r>
            <a:endParaRPr lang="en-AU" sz="1050" dirty="0">
              <a:solidFill>
                <a:schemeClr val="tx1"/>
              </a:solidFill>
            </a:endParaRPr>
          </a:p>
          <a:p>
            <a:endParaRPr lang="en-AU" sz="1800" dirty="0">
              <a:solidFill>
                <a:schemeClr val="tx1"/>
              </a:solidFill>
            </a:endParaRPr>
          </a:p>
          <a:p>
            <a:endParaRPr lang="en-AU" sz="1800" dirty="0">
              <a:solidFill>
                <a:schemeClr val="tx1"/>
              </a:solidFill>
            </a:endParaRPr>
          </a:p>
        </p:txBody>
      </p:sp>
      <p:sp>
        <p:nvSpPr>
          <p:cNvPr id="12" name="Chevron 11"/>
          <p:cNvSpPr/>
          <p:nvPr/>
        </p:nvSpPr>
        <p:spPr>
          <a:xfrm>
            <a:off x="3389749" y="1742823"/>
            <a:ext cx="636307" cy="3384376"/>
          </a:xfrm>
          <a:prstGeom prst="chevron">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Rectangle 12"/>
          <p:cNvSpPr/>
          <p:nvPr/>
        </p:nvSpPr>
        <p:spPr>
          <a:xfrm>
            <a:off x="3707903" y="1772816"/>
            <a:ext cx="2982449" cy="4524315"/>
          </a:xfrm>
          <a:prstGeom prst="rect">
            <a:avLst/>
          </a:prstGeom>
        </p:spPr>
        <p:txBody>
          <a:bodyPr wrap="square">
            <a:spAutoFit/>
          </a:bodyPr>
          <a:lstStyle/>
          <a:p>
            <a:pPr marL="914400" lvl="1" indent="-514350">
              <a:buFont typeface="Arial" panose="020B0604020202020204" pitchFamily="34" charset="0"/>
              <a:buChar char="•"/>
            </a:pPr>
            <a:r>
              <a:rPr lang="en-AU" dirty="0" smtClean="0">
                <a:latin typeface="Arial" panose="020B0604020202020204" pitchFamily="34" charset="0"/>
                <a:cs typeface="Arial" panose="020B0604020202020204" pitchFamily="34" charset="0"/>
              </a:rPr>
              <a:t>Most gifts are </a:t>
            </a:r>
            <a:r>
              <a:rPr lang="en-AU" dirty="0">
                <a:latin typeface="Arial" panose="020B0604020202020204" pitchFamily="34" charset="0"/>
                <a:cs typeface="Arial" panose="020B0604020202020204" pitchFamily="34" charset="0"/>
              </a:rPr>
              <a:t>generally considered and purchased with another </a:t>
            </a:r>
            <a:r>
              <a:rPr lang="en-AU" dirty="0" smtClean="0">
                <a:latin typeface="Arial" panose="020B0604020202020204" pitchFamily="34" charset="0"/>
                <a:cs typeface="Arial" panose="020B0604020202020204" pitchFamily="34" charset="0"/>
              </a:rPr>
              <a:t>category</a:t>
            </a:r>
          </a:p>
          <a:p>
            <a:pPr marL="914400" lvl="1" indent="-5143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914400" lvl="1" indent="-514350">
              <a:buFont typeface="Arial" panose="020B0604020202020204" pitchFamily="34" charset="0"/>
              <a:buChar char="•"/>
            </a:pPr>
            <a:r>
              <a:rPr lang="en-AU" dirty="0" smtClean="0">
                <a:latin typeface="Arial" panose="020B0604020202020204" pitchFamily="34" charset="0"/>
                <a:cs typeface="Arial" panose="020B0604020202020204" pitchFamily="34" charset="0"/>
              </a:rPr>
              <a:t>Shifting a </a:t>
            </a:r>
            <a:r>
              <a:rPr lang="en-AU" dirty="0">
                <a:latin typeface="Arial" panose="020B0604020202020204" pitchFamily="34" charset="0"/>
                <a:cs typeface="Arial" panose="020B0604020202020204" pitchFamily="34" charset="0"/>
              </a:rPr>
              <a:t>gift from consideration to purchase is more effective </a:t>
            </a:r>
            <a:r>
              <a:rPr lang="en-AU" dirty="0" smtClean="0">
                <a:latin typeface="Arial" panose="020B0604020202020204" pitchFamily="34" charset="0"/>
                <a:cs typeface="Arial" panose="020B0604020202020204" pitchFamily="34" charset="0"/>
              </a:rPr>
              <a:t>when it is </a:t>
            </a:r>
            <a:r>
              <a:rPr lang="en-AU" dirty="0">
                <a:latin typeface="Arial" panose="020B0604020202020204" pitchFamily="34" charset="0"/>
                <a:cs typeface="Arial" panose="020B0604020202020204" pitchFamily="34" charset="0"/>
              </a:rPr>
              <a:t>paired with another category.  The effectiveness of the pairing is impacted by the occasion.</a:t>
            </a:r>
          </a:p>
        </p:txBody>
      </p:sp>
      <p:pic>
        <p:nvPicPr>
          <p:cNvPr id="3" name="Picture 2"/>
          <p:cNvPicPr>
            <a:picLocks noChangeAspect="1"/>
          </p:cNvPicPr>
          <p:nvPr/>
        </p:nvPicPr>
        <p:blipFill>
          <a:blip r:embed="rId2"/>
          <a:stretch>
            <a:fillRect/>
          </a:stretch>
        </p:blipFill>
        <p:spPr>
          <a:xfrm>
            <a:off x="6688911" y="2415617"/>
            <a:ext cx="2108663" cy="2232248"/>
          </a:xfrm>
          <a:prstGeom prst="rect">
            <a:avLst/>
          </a:prstGeom>
        </p:spPr>
      </p:pic>
      <p:sp>
        <p:nvSpPr>
          <p:cNvPr id="4" name="Footer Placeholder 3"/>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CC24F6-9834-40E5-BB57-6F1B789F57E4}"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4225608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t>Numbers matter</a:t>
            </a:r>
            <a:endParaRPr lang="en-AU" sz="3200" dirty="0"/>
          </a:p>
        </p:txBody>
      </p:sp>
      <p:sp>
        <p:nvSpPr>
          <p:cNvPr id="3" name="Content Placeholder 2"/>
          <p:cNvSpPr>
            <a:spLocks noGrp="1"/>
          </p:cNvSpPr>
          <p:nvPr>
            <p:ph idx="1"/>
          </p:nvPr>
        </p:nvSpPr>
        <p:spPr>
          <a:xfrm>
            <a:off x="449869" y="1212776"/>
            <a:ext cx="5194920" cy="5645224"/>
          </a:xfrm>
        </p:spPr>
        <p:txBody>
          <a:bodyPr>
            <a:normAutofit/>
          </a:bodyPr>
          <a:lstStyle/>
          <a:p>
            <a:pPr fontAlgn="base"/>
            <a:r>
              <a:rPr lang="en-AU" sz="1800" dirty="0" smtClean="0">
                <a:solidFill>
                  <a:schemeClr val="tx1"/>
                </a:solidFill>
              </a:rPr>
              <a:t>The number </a:t>
            </a:r>
            <a:r>
              <a:rPr lang="en-AU" sz="1800" dirty="0">
                <a:solidFill>
                  <a:schemeClr val="tx1"/>
                </a:solidFill>
              </a:rPr>
              <a:t>8 is considered very auspicious in Chinese culture because it sounds similar to ‘prosperity’ and ‘fortune.’ In general, giving an even number of items is more </a:t>
            </a:r>
            <a:r>
              <a:rPr lang="en-AU" sz="1800" dirty="0" err="1">
                <a:solidFill>
                  <a:schemeClr val="tx1"/>
                </a:solidFill>
              </a:rPr>
              <a:t>favorable</a:t>
            </a:r>
            <a:r>
              <a:rPr lang="en-AU" sz="1800" dirty="0">
                <a:solidFill>
                  <a:schemeClr val="tx1"/>
                </a:solidFill>
              </a:rPr>
              <a:t> than an odd number, however, the number 9 is an exception, as it sounds close to the word for ‘long-lasting.’ Other lucky numbers include 2, 6, and 8</a:t>
            </a:r>
            <a:r>
              <a:rPr lang="en-AU" sz="1800" dirty="0" smtClean="0">
                <a:solidFill>
                  <a:schemeClr val="tx1"/>
                </a:solidFill>
              </a:rPr>
              <a:t>.</a:t>
            </a:r>
          </a:p>
          <a:p>
            <a:pPr fontAlgn="base"/>
            <a:endParaRPr lang="en-AU" sz="1800" dirty="0" smtClean="0">
              <a:solidFill>
                <a:schemeClr val="tx1"/>
              </a:solidFill>
            </a:endParaRPr>
          </a:p>
          <a:p>
            <a:pPr fontAlgn="base"/>
            <a:r>
              <a:rPr lang="en-AU" sz="1800" dirty="0" smtClean="0">
                <a:solidFill>
                  <a:schemeClr val="tx1"/>
                </a:solidFill>
              </a:rPr>
              <a:t>In </a:t>
            </a:r>
            <a:r>
              <a:rPr lang="en-AU" sz="1800" dirty="0">
                <a:solidFill>
                  <a:schemeClr val="tx1"/>
                </a:solidFill>
              </a:rPr>
              <a:t>the Western world, 13 is generally considered an unlucky number. The equivalent in Asia would be the number 4. In China, Korea, Japan, and even Vietnam, the number 4 is considered extremely unlucky because it sounds close to the word for ‘death</a:t>
            </a:r>
            <a:r>
              <a:rPr lang="en-AU" sz="1800" dirty="0" smtClean="0">
                <a:solidFill>
                  <a:schemeClr val="tx1"/>
                </a:solidFill>
              </a:rPr>
              <a:t>.</a:t>
            </a:r>
            <a:endParaRPr lang="en-AU" sz="1800" dirty="0">
              <a:solidFill>
                <a:schemeClr val="tx1"/>
              </a:solidFill>
            </a:endParaRPr>
          </a:p>
          <a:p>
            <a:endParaRPr lang="en-AU" sz="1800" dirty="0">
              <a:solidFill>
                <a:schemeClr val="tx1"/>
              </a:solidFill>
            </a:endParaRPr>
          </a:p>
        </p:txBody>
      </p:sp>
      <p:pic>
        <p:nvPicPr>
          <p:cNvPr id="3074" name="Picture 2" descr="https://encrypted-tbn1.gstatic.com/images?q=tbn:ANd9GcS6auvAWBIzm2KIPmjHCNekXnYTzfN6351aU9UX-Jo24_x81WT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600200"/>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833343" y="4365104"/>
            <a:ext cx="2948501" cy="2010023"/>
          </a:xfrm>
          <a:prstGeom prst="rect">
            <a:avLst/>
          </a:prstGeom>
        </p:spPr>
      </p:pic>
      <p:sp>
        <p:nvSpPr>
          <p:cNvPr id="5" name="Footer Placeholder 4"/>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CC24F6-9834-40E5-BB57-6F1B789F57E4}"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975999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t>Key Elements for an Asian Gift</a:t>
            </a:r>
            <a:endParaRPr lang="en-AU" sz="3200" dirty="0"/>
          </a:p>
        </p:txBody>
      </p:sp>
      <p:sp>
        <p:nvSpPr>
          <p:cNvPr id="5" name="Content Placeholder 2"/>
          <p:cNvSpPr txBox="1">
            <a:spLocks/>
          </p:cNvSpPr>
          <p:nvPr/>
        </p:nvSpPr>
        <p:spPr>
          <a:xfrm>
            <a:off x="238785" y="2132856"/>
            <a:ext cx="5413335" cy="56452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6"/>
              </a:buClr>
              <a:buSzPct val="80000"/>
              <a:buFont typeface="Wingdings" panose="05000000000000000000" pitchFamily="2" charset="2"/>
              <a:buChar char="§"/>
              <a:defRPr sz="32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1pPr>
            <a:lvl2pPr marL="742950" indent="-285750" algn="l" defTabSz="914400" rtl="0" eaLnBrk="1" latinLnBrk="0" hangingPunct="1">
              <a:spcBef>
                <a:spcPct val="20000"/>
              </a:spcBef>
              <a:buClr>
                <a:schemeClr val="accent6"/>
              </a:buClr>
              <a:buSzPct val="80000"/>
              <a:buFont typeface="Arial" pitchFamily="34" charset="0"/>
              <a:buChar char="–"/>
              <a:defRPr sz="28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2pPr>
            <a:lvl3pPr marL="1143000" indent="-228600" algn="l" defTabSz="914400" rtl="0" eaLnBrk="1" latinLnBrk="0" hangingPunct="1">
              <a:spcBef>
                <a:spcPct val="20000"/>
              </a:spcBef>
              <a:buClr>
                <a:schemeClr val="accent6"/>
              </a:buClr>
              <a:buSzPct val="80000"/>
              <a:buFont typeface="Arial" pitchFamily="34" charset="0"/>
              <a:buChar char="•"/>
              <a:defRPr sz="24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3pPr>
            <a:lvl4pPr marL="1600200" indent="-228600" algn="l" defTabSz="914400" rtl="0" eaLnBrk="1" latinLnBrk="0" hangingPunct="1">
              <a:spcBef>
                <a:spcPct val="20000"/>
              </a:spcBef>
              <a:buClr>
                <a:schemeClr val="accent6"/>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4pPr>
            <a:lvl5pPr marL="2057400" indent="-228600" algn="l" defTabSz="914400" rtl="0" eaLnBrk="1" latinLnBrk="0" hangingPunct="1">
              <a:spcBef>
                <a:spcPct val="20000"/>
              </a:spcBef>
              <a:buClr>
                <a:schemeClr val="accent6"/>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endParaRPr lang="en-AU" sz="1400" dirty="0" smtClean="0"/>
          </a:p>
          <a:p>
            <a:pPr fontAlgn="base"/>
            <a:endParaRPr lang="en-AU" sz="1400" dirty="0"/>
          </a:p>
        </p:txBody>
      </p:sp>
      <p:sp>
        <p:nvSpPr>
          <p:cNvPr id="7" name="Footer Placeholder 6"/>
          <p:cNvSpPr>
            <a:spLocks noGrp="1"/>
          </p:cNvSpPr>
          <p:nvPr>
            <p:ph type="ftr" sz="quarter" idx="3"/>
          </p:nvPr>
        </p:nvSpPr>
        <p:spPr>
          <a:xfrm>
            <a:off x="1870746" y="6448251"/>
            <a:ext cx="5760640" cy="365125"/>
          </a:xfrm>
        </p:spPr>
        <p:txBody>
          <a:bodyPr/>
          <a:lstStyle/>
          <a:p>
            <a:r>
              <a:rPr lang="en-US" b="1" dirty="0" smtClean="0">
                <a:solidFill>
                  <a:schemeClr val="tx1"/>
                </a:solidFill>
              </a:rPr>
              <a:t>University of Melbourne ARC Industrial Transformation Grant - </a:t>
            </a:r>
            <a:r>
              <a:rPr lang="en-AU" dirty="0" smtClean="0">
                <a:solidFill>
                  <a:schemeClr val="tx1"/>
                </a:solidFill>
              </a:rPr>
              <a:t>Unlocking the Food Value Chain: Australian food industry transformation for ASEAN markets </a:t>
            </a:r>
            <a:endParaRPr lang="en-AU" dirty="0" smtClean="0"/>
          </a:p>
          <a:p>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0ACC24F6-9834-40E5-BB57-6F1B789F57E4}" type="slidenum">
              <a:rPr lang="en-US" smtClean="0">
                <a:solidFill>
                  <a:prstClr val="black">
                    <a:tint val="75000"/>
                  </a:prstClr>
                </a:solidFill>
              </a:rPr>
              <a:pPr/>
              <a:t>22</a:t>
            </a:fld>
            <a:endParaRPr lang="en-US">
              <a:solidFill>
                <a:prstClr val="black">
                  <a:tint val="75000"/>
                </a:prstClr>
              </a:solidFill>
            </a:endParaRPr>
          </a:p>
        </p:txBody>
      </p:sp>
      <p:sp>
        <p:nvSpPr>
          <p:cNvPr id="9" name="Content Placeholder 8"/>
          <p:cNvSpPr>
            <a:spLocks noGrp="1"/>
          </p:cNvSpPr>
          <p:nvPr>
            <p:ph idx="1"/>
          </p:nvPr>
        </p:nvSpPr>
        <p:spPr>
          <a:xfrm>
            <a:off x="238785" y="1237659"/>
            <a:ext cx="5269319" cy="5118691"/>
          </a:xfrm>
        </p:spPr>
        <p:txBody>
          <a:bodyPr>
            <a:noAutofit/>
          </a:bodyPr>
          <a:lstStyle/>
          <a:p>
            <a:pPr fontAlgn="base"/>
            <a:r>
              <a:rPr lang="en-AU" sz="1800" dirty="0" smtClean="0">
                <a:solidFill>
                  <a:schemeClr val="tx1"/>
                </a:solidFill>
              </a:rPr>
              <a:t>Surprise </a:t>
            </a:r>
            <a:r>
              <a:rPr lang="en-AU" sz="1800" dirty="0">
                <a:solidFill>
                  <a:schemeClr val="tx1"/>
                </a:solidFill>
              </a:rPr>
              <a:t>and Mystery</a:t>
            </a:r>
          </a:p>
          <a:p>
            <a:pPr lvl="1" fontAlgn="base"/>
            <a:r>
              <a:rPr lang="en-AU" sz="1800" dirty="0">
                <a:solidFill>
                  <a:schemeClr val="tx1"/>
                </a:solidFill>
              </a:rPr>
              <a:t>How the gift is packaged is a key </a:t>
            </a:r>
            <a:r>
              <a:rPr lang="en-AU" sz="1800" dirty="0" smtClean="0">
                <a:solidFill>
                  <a:schemeClr val="tx1"/>
                </a:solidFill>
              </a:rPr>
              <a:t>component as this is used to judge the importance of the gift and the relationship</a:t>
            </a:r>
            <a:r>
              <a:rPr lang="en-AU" sz="1800" dirty="0">
                <a:solidFill>
                  <a:schemeClr val="tx1"/>
                </a:solidFill>
              </a:rPr>
              <a:t>.</a:t>
            </a:r>
            <a:r>
              <a:rPr lang="en-AU" sz="1800" dirty="0" smtClean="0">
                <a:solidFill>
                  <a:schemeClr val="tx1"/>
                </a:solidFill>
              </a:rPr>
              <a:t> </a:t>
            </a:r>
          </a:p>
          <a:p>
            <a:pPr lvl="1" fontAlgn="base"/>
            <a:r>
              <a:rPr lang="en-AU" sz="1800" dirty="0" smtClean="0">
                <a:solidFill>
                  <a:schemeClr val="tx1"/>
                </a:solidFill>
              </a:rPr>
              <a:t>This can mean </a:t>
            </a:r>
            <a:r>
              <a:rPr lang="en-AU" sz="1800" dirty="0">
                <a:solidFill>
                  <a:schemeClr val="tx1"/>
                </a:solidFill>
              </a:rPr>
              <a:t>no windows</a:t>
            </a:r>
            <a:r>
              <a:rPr lang="en-AU" sz="1800" dirty="0" smtClean="0">
                <a:solidFill>
                  <a:schemeClr val="tx1"/>
                </a:solidFill>
              </a:rPr>
              <a:t>, as this takes mystery away from the gift.</a:t>
            </a:r>
          </a:p>
          <a:p>
            <a:pPr lvl="1" fontAlgn="base"/>
            <a:r>
              <a:rPr lang="en-AU" sz="1800" dirty="0" smtClean="0">
                <a:solidFill>
                  <a:schemeClr val="tx1"/>
                </a:solidFill>
              </a:rPr>
              <a:t>When gifting the </a:t>
            </a:r>
            <a:r>
              <a:rPr lang="en-AU" sz="1800" dirty="0">
                <a:solidFill>
                  <a:schemeClr val="tx1"/>
                </a:solidFill>
              </a:rPr>
              <a:t>package may not be opened in front of you, but instead opened later</a:t>
            </a:r>
            <a:r>
              <a:rPr lang="en-AU" sz="1800" dirty="0" smtClean="0">
                <a:solidFill>
                  <a:schemeClr val="tx1"/>
                </a:solidFill>
              </a:rPr>
              <a:t>.</a:t>
            </a:r>
          </a:p>
          <a:p>
            <a:pPr lvl="1" fontAlgn="base"/>
            <a:r>
              <a:rPr lang="en-AU" sz="1800" dirty="0" smtClean="0">
                <a:solidFill>
                  <a:schemeClr val="tx1"/>
                </a:solidFill>
              </a:rPr>
              <a:t>The number of layers before getting to the final product drives the level of </a:t>
            </a:r>
            <a:r>
              <a:rPr lang="en-AU" sz="1800" dirty="0" err="1" smtClean="0">
                <a:solidFill>
                  <a:schemeClr val="tx1"/>
                </a:solidFill>
              </a:rPr>
              <a:t>premiumness</a:t>
            </a:r>
            <a:r>
              <a:rPr lang="en-AU" sz="1800" dirty="0" smtClean="0">
                <a:solidFill>
                  <a:schemeClr val="tx1"/>
                </a:solidFill>
              </a:rPr>
              <a:t>.  3-5 or more layers is premium.</a:t>
            </a:r>
            <a:endParaRPr lang="en-AU" sz="1800" dirty="0">
              <a:solidFill>
                <a:schemeClr val="tx1"/>
              </a:solidFill>
            </a:endParaRPr>
          </a:p>
          <a:p>
            <a:pPr fontAlgn="base"/>
            <a:r>
              <a:rPr lang="en-AU" sz="1800" dirty="0" smtClean="0">
                <a:solidFill>
                  <a:schemeClr val="tx1"/>
                </a:solidFill>
              </a:rPr>
              <a:t>Gift </a:t>
            </a:r>
            <a:r>
              <a:rPr lang="en-AU" sz="1800" dirty="0">
                <a:solidFill>
                  <a:schemeClr val="tx1"/>
                </a:solidFill>
              </a:rPr>
              <a:t>in Pairs</a:t>
            </a:r>
          </a:p>
          <a:p>
            <a:pPr lvl="1" fontAlgn="base"/>
            <a:r>
              <a:rPr lang="en-AU" sz="1800" dirty="0" smtClean="0">
                <a:solidFill>
                  <a:schemeClr val="tx1"/>
                </a:solidFill>
              </a:rPr>
              <a:t>Pairs suggest the harmony of yin and yang.</a:t>
            </a:r>
            <a:endParaRPr lang="en-AU" sz="1800" dirty="0">
              <a:solidFill>
                <a:schemeClr val="tx1"/>
              </a:solidFill>
            </a:endParaRPr>
          </a:p>
        </p:txBody>
      </p:sp>
      <p:pic>
        <p:nvPicPr>
          <p:cNvPr id="4" name="Picture 3"/>
          <p:cNvPicPr>
            <a:picLocks noChangeAspect="1"/>
          </p:cNvPicPr>
          <p:nvPr/>
        </p:nvPicPr>
        <p:blipFill>
          <a:blip r:embed="rId2"/>
          <a:stretch>
            <a:fillRect/>
          </a:stretch>
        </p:blipFill>
        <p:spPr>
          <a:xfrm>
            <a:off x="5508104" y="1693776"/>
            <a:ext cx="3238500" cy="3857625"/>
          </a:xfrm>
          <a:prstGeom prst="rect">
            <a:avLst/>
          </a:prstGeom>
        </p:spPr>
      </p:pic>
    </p:spTree>
    <p:extLst>
      <p:ext uri="{BB962C8B-B14F-4D97-AF65-F5344CB8AC3E}">
        <p14:creationId xmlns:p14="http://schemas.microsoft.com/office/powerpoint/2010/main" val="3031489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698" y="202630"/>
            <a:ext cx="8229600" cy="706090"/>
          </a:xfrm>
        </p:spPr>
        <p:txBody>
          <a:bodyPr>
            <a:noAutofit/>
          </a:bodyPr>
          <a:lstStyle/>
          <a:p>
            <a:r>
              <a:rPr lang="en-AU" sz="2800" dirty="0" smtClean="0"/>
              <a:t>Premium Packaging reinforces Emotionally Engagement</a:t>
            </a:r>
            <a:endParaRPr lang="en-AU" sz="2800" dirty="0"/>
          </a:p>
        </p:txBody>
      </p:sp>
      <p:sp>
        <p:nvSpPr>
          <p:cNvPr id="4" name="TextBox 3"/>
          <p:cNvSpPr txBox="1"/>
          <p:nvPr/>
        </p:nvSpPr>
        <p:spPr>
          <a:xfrm>
            <a:off x="1309132" y="1268807"/>
            <a:ext cx="1911614" cy="369332"/>
          </a:xfrm>
          <a:prstGeom prst="rect">
            <a:avLst/>
          </a:prstGeom>
          <a:noFill/>
        </p:spPr>
        <p:txBody>
          <a:bodyPr wrap="none" rtlCol="0">
            <a:spAutoFit/>
          </a:bodyPr>
          <a:lstStyle/>
          <a:p>
            <a:r>
              <a:rPr lang="en-AU" b="1" dirty="0" smtClean="0">
                <a:latin typeface="Arial" panose="020B0604020202020204" pitchFamily="34" charset="0"/>
                <a:cs typeface="Arial" panose="020B0604020202020204" pitchFamily="34" charset="0"/>
              </a:rPr>
              <a:t>Surface Texture</a:t>
            </a:r>
            <a:endParaRPr lang="en-AU" b="1" dirty="0">
              <a:latin typeface="Arial" panose="020B0604020202020204" pitchFamily="34" charset="0"/>
              <a:cs typeface="Arial" panose="020B0604020202020204" pitchFamily="34" charset="0"/>
            </a:endParaRPr>
          </a:p>
        </p:txBody>
      </p:sp>
      <p:sp>
        <p:nvSpPr>
          <p:cNvPr id="5" name="Up Arrow 4"/>
          <p:cNvSpPr/>
          <p:nvPr/>
        </p:nvSpPr>
        <p:spPr>
          <a:xfrm>
            <a:off x="457200" y="1593410"/>
            <a:ext cx="586408" cy="4427878"/>
          </a:xfrm>
          <a:prstGeom prst="upArrow">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smtClean="0"/>
              <a:t>Most Important</a:t>
            </a:r>
            <a:endParaRPr lang="en-AU" dirty="0"/>
          </a:p>
        </p:txBody>
      </p:sp>
      <p:pic>
        <p:nvPicPr>
          <p:cNvPr id="6" name="Picture 5"/>
          <p:cNvPicPr>
            <a:picLocks noChangeAspect="1"/>
          </p:cNvPicPr>
          <p:nvPr/>
        </p:nvPicPr>
        <p:blipFill>
          <a:blip r:embed="rId2"/>
          <a:stretch>
            <a:fillRect/>
          </a:stretch>
        </p:blipFill>
        <p:spPr>
          <a:xfrm>
            <a:off x="1498177" y="1780691"/>
            <a:ext cx="1533524" cy="1004887"/>
          </a:xfrm>
          <a:prstGeom prst="rect">
            <a:avLst/>
          </a:prstGeom>
        </p:spPr>
      </p:pic>
      <p:sp>
        <p:nvSpPr>
          <p:cNvPr id="7" name="TextBox 6"/>
          <p:cNvSpPr txBox="1"/>
          <p:nvPr/>
        </p:nvSpPr>
        <p:spPr>
          <a:xfrm>
            <a:off x="2725837" y="2857373"/>
            <a:ext cx="877163" cy="369332"/>
          </a:xfrm>
          <a:prstGeom prst="rect">
            <a:avLst/>
          </a:prstGeom>
          <a:noFill/>
        </p:spPr>
        <p:txBody>
          <a:bodyPr wrap="none" rtlCol="0">
            <a:spAutoFit/>
          </a:bodyPr>
          <a:lstStyle/>
          <a:p>
            <a:r>
              <a:rPr lang="en-AU" b="1" dirty="0" smtClean="0">
                <a:latin typeface="Arial" panose="020B0604020202020204" pitchFamily="34" charset="0"/>
                <a:cs typeface="Arial" panose="020B0604020202020204" pitchFamily="34" charset="0"/>
              </a:rPr>
              <a:t>Shape</a:t>
            </a:r>
            <a:endParaRPr lang="en-AU" b="1" dirty="0">
              <a:latin typeface="Arial" panose="020B0604020202020204" pitchFamily="34" charset="0"/>
              <a:cs typeface="Arial" panose="020B0604020202020204" pitchFamily="34" charset="0"/>
            </a:endParaRPr>
          </a:p>
        </p:txBody>
      </p:sp>
      <p:pic>
        <p:nvPicPr>
          <p:cNvPr id="1026" name="Picture 2" descr="http://www.box2pac.com/webshaper/pcm/pictures/colors%20emboss%20metallic%20gift%20boxes/red-emboss-retangle-box-2_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1833" y="3131993"/>
            <a:ext cx="1968153" cy="1310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236358" y="4283804"/>
            <a:ext cx="1223412" cy="369332"/>
          </a:xfrm>
          <a:prstGeom prst="rect">
            <a:avLst/>
          </a:prstGeom>
          <a:noFill/>
        </p:spPr>
        <p:txBody>
          <a:bodyPr wrap="none" rtlCol="0">
            <a:spAutoFit/>
          </a:bodyPr>
          <a:lstStyle/>
          <a:p>
            <a:r>
              <a:rPr lang="en-AU" b="1" dirty="0" smtClean="0">
                <a:latin typeface="Arial" panose="020B0604020202020204" pitchFamily="34" charset="0"/>
                <a:cs typeface="Arial" panose="020B0604020202020204" pitchFamily="34" charset="0"/>
              </a:rPr>
              <a:t>Unveiling</a:t>
            </a:r>
            <a:endParaRPr lang="en-AU"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2915816" y="4649421"/>
            <a:ext cx="1583631" cy="1261263"/>
          </a:xfrm>
          <a:prstGeom prst="rect">
            <a:avLst/>
          </a:prstGeom>
        </p:spPr>
      </p:pic>
      <p:pic>
        <p:nvPicPr>
          <p:cNvPr id="11" name="Picture 10"/>
          <p:cNvPicPr>
            <a:picLocks noChangeAspect="1"/>
          </p:cNvPicPr>
          <p:nvPr/>
        </p:nvPicPr>
        <p:blipFill rotWithShape="1">
          <a:blip r:embed="rId5"/>
          <a:srcRect t="5819" r="-553"/>
          <a:stretch/>
        </p:blipFill>
        <p:spPr>
          <a:xfrm>
            <a:off x="5028446" y="4649421"/>
            <a:ext cx="1463084" cy="1282907"/>
          </a:xfrm>
          <a:prstGeom prst="rect">
            <a:avLst/>
          </a:prstGeom>
        </p:spPr>
      </p:pic>
      <p:sp>
        <p:nvSpPr>
          <p:cNvPr id="12" name="TextBox 11"/>
          <p:cNvSpPr txBox="1"/>
          <p:nvPr/>
        </p:nvSpPr>
        <p:spPr>
          <a:xfrm>
            <a:off x="3442976" y="6094405"/>
            <a:ext cx="582211" cy="369332"/>
          </a:xfrm>
          <a:prstGeom prst="rect">
            <a:avLst/>
          </a:prstGeom>
          <a:noFill/>
        </p:spPr>
        <p:txBody>
          <a:bodyPr wrap="none" rtlCol="0">
            <a:spAutoFit/>
          </a:bodyPr>
          <a:lstStyle/>
          <a:p>
            <a:r>
              <a:rPr lang="en-AU" dirty="0" smtClean="0">
                <a:latin typeface="Arial" panose="020B0604020202020204" pitchFamily="34" charset="0"/>
                <a:cs typeface="Arial" panose="020B0604020202020204" pitchFamily="34" charset="0"/>
              </a:rPr>
              <a:t>Aus</a:t>
            </a:r>
            <a:endParaRPr lang="en-AU" dirty="0">
              <a:latin typeface="Arial" panose="020B0604020202020204" pitchFamily="34" charset="0"/>
              <a:cs typeface="Arial" panose="020B0604020202020204" pitchFamily="34" charset="0"/>
            </a:endParaRPr>
          </a:p>
        </p:txBody>
      </p:sp>
      <p:sp>
        <p:nvSpPr>
          <p:cNvPr id="14" name="TextBox 13"/>
          <p:cNvSpPr txBox="1"/>
          <p:nvPr/>
        </p:nvSpPr>
        <p:spPr>
          <a:xfrm>
            <a:off x="5495332" y="6094405"/>
            <a:ext cx="787395" cy="369332"/>
          </a:xfrm>
          <a:prstGeom prst="rect">
            <a:avLst/>
          </a:prstGeom>
          <a:noFill/>
        </p:spPr>
        <p:txBody>
          <a:bodyPr wrap="none" rtlCol="0">
            <a:spAutoFit/>
          </a:bodyPr>
          <a:lstStyle/>
          <a:p>
            <a:r>
              <a:rPr lang="en-AU" dirty="0" smtClean="0">
                <a:latin typeface="Arial" panose="020B0604020202020204" pitchFamily="34" charset="0"/>
                <a:cs typeface="Arial" panose="020B0604020202020204" pitchFamily="34" charset="0"/>
              </a:rPr>
              <a:t>China</a:t>
            </a:r>
            <a:endParaRPr lang="en-AU" dirty="0">
              <a:latin typeface="Arial" panose="020B0604020202020204" pitchFamily="34" charset="0"/>
              <a:cs typeface="Arial" panose="020B0604020202020204" pitchFamily="34" charset="0"/>
            </a:endParaRPr>
          </a:p>
        </p:txBody>
      </p:sp>
      <p:sp>
        <p:nvSpPr>
          <p:cNvPr id="13" name="Rectangle 12"/>
          <p:cNvSpPr/>
          <p:nvPr/>
        </p:nvSpPr>
        <p:spPr>
          <a:xfrm>
            <a:off x="3168352" y="1556792"/>
            <a:ext cx="5724128" cy="1200329"/>
          </a:xfrm>
          <a:prstGeom prst="rect">
            <a:avLst/>
          </a:prstGeom>
        </p:spPr>
        <p:txBody>
          <a:bodyPr wrap="square">
            <a:spAutoFit/>
          </a:bodyPr>
          <a:lstStyle/>
          <a:p>
            <a:r>
              <a:rPr lang="en-AU" dirty="0">
                <a:latin typeface="Arial" panose="020B0604020202020204" pitchFamily="34" charset="0"/>
                <a:cs typeface="Arial" panose="020B0604020202020204" pitchFamily="34" charset="0"/>
              </a:rPr>
              <a:t>The more tangible, authentic and familiar associations a surface cues on a gift box, the more premium it is perceived to </a:t>
            </a:r>
            <a:r>
              <a:rPr lang="en-AU" dirty="0" smtClean="0">
                <a:latin typeface="Arial" panose="020B0604020202020204" pitchFamily="34" charset="0"/>
                <a:cs typeface="Arial" panose="020B0604020202020204" pitchFamily="34" charset="0"/>
              </a:rPr>
              <a:t>be.   If slippery to touch, considered cheap.</a:t>
            </a:r>
            <a:endParaRPr lang="en-AU" dirty="0">
              <a:latin typeface="Arial" panose="020B0604020202020204" pitchFamily="34" charset="0"/>
              <a:cs typeface="Arial" panose="020B0604020202020204" pitchFamily="34" charset="0"/>
            </a:endParaRPr>
          </a:p>
        </p:txBody>
      </p:sp>
      <p:sp>
        <p:nvSpPr>
          <p:cNvPr id="15" name="Rectangle 14"/>
          <p:cNvSpPr/>
          <p:nvPr/>
        </p:nvSpPr>
        <p:spPr>
          <a:xfrm>
            <a:off x="4139952" y="2780928"/>
            <a:ext cx="4857562" cy="1477328"/>
          </a:xfrm>
          <a:prstGeom prst="rect">
            <a:avLst/>
          </a:prstGeom>
        </p:spPr>
        <p:txBody>
          <a:bodyPr wrap="square">
            <a:spAutoFit/>
          </a:bodyPr>
          <a:lstStyle/>
          <a:p>
            <a:r>
              <a:rPr lang="en-AU" dirty="0">
                <a:latin typeface="Arial" panose="020B0604020202020204" pitchFamily="34" charset="0"/>
                <a:cs typeface="Arial" panose="020B0604020202020204" pitchFamily="34" charset="0"/>
              </a:rPr>
              <a:t>More traditional shapes reflect safer choices. Square = Safe, Round = Harmony and Happy endings. </a:t>
            </a:r>
            <a:r>
              <a:rPr lang="en-AU" dirty="0" smtClean="0">
                <a:latin typeface="Arial" panose="020B0604020202020204" pitchFamily="34" charset="0"/>
                <a:cs typeface="Arial" panose="020B0604020202020204" pitchFamily="34" charset="0"/>
              </a:rPr>
              <a:t>  Off centre shapes are not harmonious.  Shape is more important than size.</a:t>
            </a:r>
            <a:endParaRPr lang="en-AU" dirty="0">
              <a:latin typeface="Arial" panose="020B0604020202020204" pitchFamily="34" charset="0"/>
              <a:cs typeface="Arial" panose="020B0604020202020204" pitchFamily="34" charset="0"/>
            </a:endParaRPr>
          </a:p>
        </p:txBody>
      </p:sp>
      <p:sp>
        <p:nvSpPr>
          <p:cNvPr id="16" name="Rectangle 15"/>
          <p:cNvSpPr/>
          <p:nvPr/>
        </p:nvSpPr>
        <p:spPr>
          <a:xfrm>
            <a:off x="6549242" y="4632472"/>
            <a:ext cx="2448272" cy="1477328"/>
          </a:xfrm>
          <a:prstGeom prst="rect">
            <a:avLst/>
          </a:prstGeom>
        </p:spPr>
        <p:txBody>
          <a:bodyPr wrap="square">
            <a:spAutoFit/>
          </a:bodyPr>
          <a:lstStyle/>
          <a:p>
            <a:r>
              <a:rPr lang="en-AU" dirty="0">
                <a:latin typeface="Arial" panose="020B0604020202020204" pitchFamily="34" charset="0"/>
                <a:cs typeface="Arial" panose="020B0604020202020204" pitchFamily="34" charset="0"/>
              </a:rPr>
              <a:t>The more premium the gift, the </a:t>
            </a:r>
            <a:r>
              <a:rPr lang="en-AU" dirty="0" smtClean="0">
                <a:latin typeface="Arial" panose="020B0604020202020204" pitchFamily="34" charset="0"/>
                <a:cs typeface="Arial" panose="020B0604020202020204" pitchFamily="34" charset="0"/>
              </a:rPr>
              <a:t>more layers to build anticipation while opening.</a:t>
            </a:r>
            <a:endParaRPr lang="en-AU" dirty="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3"/>
          </p:nvPr>
        </p:nvSpPr>
        <p:spPr>
          <a:xfrm>
            <a:off x="1895320" y="6557862"/>
            <a:ext cx="5760640" cy="365125"/>
          </a:xfrm>
        </p:spPr>
        <p:txBody>
          <a:bodyPr/>
          <a:lstStyle/>
          <a:p>
            <a:r>
              <a:rPr lang="en-US" b="1" dirty="0" smtClean="0">
                <a:solidFill>
                  <a:schemeClr val="tx1"/>
                </a:solidFill>
              </a:rPr>
              <a:t>University of Melbourne ARC Industrial Transformation Grant - </a:t>
            </a:r>
            <a:r>
              <a:rPr lang="en-AU" dirty="0" smtClean="0">
                <a:solidFill>
                  <a:schemeClr val="tx1"/>
                </a:solidFill>
              </a:rPr>
              <a:t>Unlocking the Food Value Chain: Australian food industry transformation for ASEAN markets </a:t>
            </a:r>
            <a:endParaRPr lang="en-AU" dirty="0" smtClean="0"/>
          </a:p>
          <a:p>
            <a:endParaRPr lang="en-US" dirty="0">
              <a:solidFill>
                <a:prstClr val="black">
                  <a:tint val="75000"/>
                </a:prstClr>
              </a:solidFill>
            </a:endParaRPr>
          </a:p>
        </p:txBody>
      </p:sp>
      <p:sp>
        <p:nvSpPr>
          <p:cNvPr id="8" name="Slide Number Placeholder 7"/>
          <p:cNvSpPr>
            <a:spLocks noGrp="1"/>
          </p:cNvSpPr>
          <p:nvPr>
            <p:ph type="sldNum" sz="quarter" idx="12"/>
          </p:nvPr>
        </p:nvSpPr>
        <p:spPr>
          <a:xfrm>
            <a:off x="8502586" y="6340000"/>
            <a:ext cx="514400" cy="365125"/>
          </a:xfrm>
        </p:spPr>
        <p:txBody>
          <a:bodyPr/>
          <a:lstStyle/>
          <a:p>
            <a:fld id="{0ACC24F6-9834-40E5-BB57-6F1B789F57E4}"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1721447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t>Packaging: Colour and Embellishments</a:t>
            </a:r>
            <a:endParaRPr lang="en-AU" sz="3200" dirty="0"/>
          </a:p>
        </p:txBody>
      </p:sp>
      <p:sp>
        <p:nvSpPr>
          <p:cNvPr id="3" name="Content Placeholder 2"/>
          <p:cNvSpPr>
            <a:spLocks noGrp="1"/>
          </p:cNvSpPr>
          <p:nvPr>
            <p:ph idx="1"/>
          </p:nvPr>
        </p:nvSpPr>
        <p:spPr>
          <a:xfrm>
            <a:off x="457200" y="1340768"/>
            <a:ext cx="6203032" cy="4525963"/>
          </a:xfrm>
        </p:spPr>
        <p:txBody>
          <a:bodyPr>
            <a:noAutofit/>
          </a:bodyPr>
          <a:lstStyle/>
          <a:p>
            <a:pPr fontAlgn="base"/>
            <a:r>
              <a:rPr lang="en-AU" sz="1800" b="1" dirty="0">
                <a:solidFill>
                  <a:schemeClr val="tx1"/>
                </a:solidFill>
              </a:rPr>
              <a:t>Presentation is </a:t>
            </a:r>
            <a:r>
              <a:rPr lang="en-AU" sz="1800" b="1" dirty="0" smtClean="0">
                <a:solidFill>
                  <a:schemeClr val="tx1"/>
                </a:solidFill>
              </a:rPr>
              <a:t>Important</a:t>
            </a:r>
            <a:r>
              <a:rPr lang="en-AU" sz="1800" dirty="0" smtClean="0">
                <a:solidFill>
                  <a:schemeClr val="tx1"/>
                </a:solidFill>
              </a:rPr>
              <a:t>, </a:t>
            </a:r>
            <a:r>
              <a:rPr lang="en-AU" sz="1800" dirty="0">
                <a:solidFill>
                  <a:schemeClr val="tx1"/>
                </a:solidFill>
              </a:rPr>
              <a:t>as </a:t>
            </a:r>
            <a:r>
              <a:rPr lang="en-AU" sz="1800" dirty="0" smtClean="0">
                <a:solidFill>
                  <a:schemeClr val="tx1"/>
                </a:solidFill>
              </a:rPr>
              <a:t>the gift may </a:t>
            </a:r>
            <a:r>
              <a:rPr lang="en-AU" sz="1800" dirty="0">
                <a:solidFill>
                  <a:schemeClr val="tx1"/>
                </a:solidFill>
              </a:rPr>
              <a:t>not be opened immediately. The presentation is just as important for the occasion as the gift </a:t>
            </a:r>
            <a:r>
              <a:rPr lang="en-AU" sz="1800" dirty="0" smtClean="0">
                <a:solidFill>
                  <a:schemeClr val="tx1"/>
                </a:solidFill>
              </a:rPr>
              <a:t>inside</a:t>
            </a:r>
          </a:p>
          <a:p>
            <a:pPr lvl="1" fontAlgn="base"/>
            <a:r>
              <a:rPr lang="en-AU" sz="1800" b="1" dirty="0" smtClean="0">
                <a:solidFill>
                  <a:schemeClr val="tx1"/>
                </a:solidFill>
              </a:rPr>
              <a:t>Colour</a:t>
            </a:r>
          </a:p>
          <a:p>
            <a:pPr lvl="2" fontAlgn="base"/>
            <a:r>
              <a:rPr lang="en-AU" sz="1800" dirty="0" smtClean="0">
                <a:solidFill>
                  <a:schemeClr val="tx1"/>
                </a:solidFill>
              </a:rPr>
              <a:t>Red packaging is the best outer colour for most occasions.</a:t>
            </a:r>
          </a:p>
          <a:p>
            <a:pPr lvl="2" fontAlgn="base"/>
            <a:r>
              <a:rPr lang="en-AU" sz="1800" dirty="0" smtClean="0">
                <a:solidFill>
                  <a:schemeClr val="tx1"/>
                </a:solidFill>
              </a:rPr>
              <a:t>Pink is an acceptable colour for a girl.</a:t>
            </a:r>
          </a:p>
          <a:p>
            <a:pPr lvl="2" fontAlgn="base"/>
            <a:r>
              <a:rPr lang="en-AU" sz="1800" dirty="0" smtClean="0">
                <a:solidFill>
                  <a:schemeClr val="tx1"/>
                </a:solidFill>
              </a:rPr>
              <a:t>Gold and silver work well for weddings.</a:t>
            </a:r>
          </a:p>
          <a:p>
            <a:pPr lvl="2" fontAlgn="base"/>
            <a:r>
              <a:rPr lang="en-AU" sz="1800" b="1" dirty="0" smtClean="0">
                <a:solidFill>
                  <a:schemeClr val="tx1"/>
                </a:solidFill>
              </a:rPr>
              <a:t>Blue, white, and black packaging should be avoided because they remind people of funerals.</a:t>
            </a:r>
            <a:endParaRPr lang="en-AU" sz="1800" dirty="0" smtClean="0">
              <a:solidFill>
                <a:schemeClr val="tx1"/>
              </a:solidFill>
            </a:endParaRPr>
          </a:p>
          <a:p>
            <a:pPr lvl="1" fontAlgn="base"/>
            <a:r>
              <a:rPr lang="en-AU" sz="1800" b="1" dirty="0" smtClean="0">
                <a:solidFill>
                  <a:schemeClr val="tx1"/>
                </a:solidFill>
              </a:rPr>
              <a:t>Embellishments</a:t>
            </a:r>
          </a:p>
          <a:p>
            <a:pPr lvl="2" fontAlgn="base"/>
            <a:r>
              <a:rPr lang="en-AU" sz="1800" dirty="0" smtClean="0">
                <a:solidFill>
                  <a:schemeClr val="tx1"/>
                </a:solidFill>
              </a:rPr>
              <a:t>Gold, silk </a:t>
            </a:r>
            <a:r>
              <a:rPr lang="en-AU" sz="1800" dirty="0">
                <a:solidFill>
                  <a:schemeClr val="tx1"/>
                </a:solidFill>
              </a:rPr>
              <a:t>ribbons indicate fortune and wealth.</a:t>
            </a:r>
          </a:p>
          <a:p>
            <a:pPr lvl="2" fontAlgn="base"/>
            <a:r>
              <a:rPr lang="en-AU" sz="1800" dirty="0" smtClean="0">
                <a:solidFill>
                  <a:schemeClr val="tx1"/>
                </a:solidFill>
              </a:rPr>
              <a:t>While </a:t>
            </a:r>
            <a:r>
              <a:rPr lang="en-AU" sz="1800" dirty="0">
                <a:solidFill>
                  <a:schemeClr val="tx1"/>
                </a:solidFill>
              </a:rPr>
              <a:t>red is the most auspicious </a:t>
            </a:r>
            <a:r>
              <a:rPr lang="en-AU" sz="1800" dirty="0" smtClean="0">
                <a:solidFill>
                  <a:schemeClr val="tx1"/>
                </a:solidFill>
              </a:rPr>
              <a:t>colour </a:t>
            </a:r>
            <a:r>
              <a:rPr lang="en-AU" sz="1800" dirty="0">
                <a:solidFill>
                  <a:schemeClr val="tx1"/>
                </a:solidFill>
              </a:rPr>
              <a:t>for packaging, avoid writing cards in red </a:t>
            </a:r>
            <a:r>
              <a:rPr lang="en-AU" sz="1800" dirty="0" smtClean="0">
                <a:solidFill>
                  <a:schemeClr val="tx1"/>
                </a:solidFill>
              </a:rPr>
              <a:t>ink, as this suggest the end of the relationship.</a:t>
            </a:r>
            <a:endParaRPr lang="en-AU" sz="1800" dirty="0">
              <a:solidFill>
                <a:schemeClr val="tx1"/>
              </a:solidFill>
            </a:endParaRPr>
          </a:p>
        </p:txBody>
      </p:sp>
      <p:pic>
        <p:nvPicPr>
          <p:cNvPr id="5" name="Picture 4"/>
          <p:cNvPicPr>
            <a:picLocks noChangeAspect="1"/>
          </p:cNvPicPr>
          <p:nvPr/>
        </p:nvPicPr>
        <p:blipFill rotWithShape="1">
          <a:blip r:embed="rId2"/>
          <a:srcRect r="2110" b="9481"/>
          <a:stretch/>
        </p:blipFill>
        <p:spPr>
          <a:xfrm>
            <a:off x="6159167" y="1533029"/>
            <a:ext cx="2765705" cy="2013331"/>
          </a:xfrm>
          <a:prstGeom prst="rect">
            <a:avLst/>
          </a:prstGeom>
        </p:spPr>
      </p:pic>
      <p:pic>
        <p:nvPicPr>
          <p:cNvPr id="2050" name="Picture 2" descr="http://g02.a.alicdn.com/kf/HTB1oLJiJFXXXXX8XFXXq6xXFXXXJ/Wholesale-high-quality-font-b-gift-b-font-font-b-box-b-font-font-b-packaging.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750" b="95750" l="10000" r="90000">
                        <a14:foregroundMark x1="37250" y1="36500" x2="53250" y2="31875"/>
                        <a14:backgroundMark x1="59125" y1="32250" x2="59125" y2="32250"/>
                        <a14:backgroundMark x1="58750" y1="34375" x2="62500" y2="40750"/>
                        <a14:backgroundMark x1="62875" y1="34125" x2="77000" y2="25125"/>
                        <a14:backgroundMark x1="33500" y1="41750" x2="25250" y2="33500"/>
                      </a14:backgroundRemoval>
                    </a14:imgEffect>
                  </a14:imgLayer>
                </a14:imgProps>
              </a:ext>
              <a:ext uri="{28A0092B-C50C-407E-A947-70E740481C1C}">
                <a14:useLocalDpi xmlns:a14="http://schemas.microsoft.com/office/drawing/2010/main" val="0"/>
              </a:ext>
            </a:extLst>
          </a:blip>
          <a:srcRect l="29294" t="-1598" r="39197" b="63548"/>
          <a:stretch/>
        </p:blipFill>
        <p:spPr bwMode="auto">
          <a:xfrm>
            <a:off x="7271680" y="3789040"/>
            <a:ext cx="1041744" cy="12580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g02.a.alicdn.com/kf/HTB1oLJiJFXXXXX8XFXXq6xXFXXXJ/Wholesale-high-quality-font-b-gift-b-font-font-b-box-b-font-font-b-packaging.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750" b="95750" l="10000" r="90000">
                        <a14:backgroundMark x1="17000" y1="55375" x2="29625" y2="55625"/>
                        <a14:backgroundMark x1="72375" y1="52625" x2="87125" y2="32000"/>
                      </a14:backgroundRemoval>
                    </a14:imgEffect>
                  </a14:imgLayer>
                </a14:imgProps>
              </a:ext>
              <a:ext uri="{28A0092B-C50C-407E-A947-70E740481C1C}">
                <a14:useLocalDpi xmlns:a14="http://schemas.microsoft.com/office/drawing/2010/main" val="0"/>
              </a:ext>
            </a:extLst>
          </a:blip>
          <a:srcRect l="3780" t="53098" r="2666"/>
          <a:stretch/>
        </p:blipFill>
        <p:spPr bwMode="auto">
          <a:xfrm>
            <a:off x="6246022" y="4558755"/>
            <a:ext cx="3093060" cy="1550656"/>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y 5"/>
          <p:cNvSpPr/>
          <p:nvPr/>
        </p:nvSpPr>
        <p:spPr>
          <a:xfrm>
            <a:off x="7064848" y="4154765"/>
            <a:ext cx="1440160" cy="1523589"/>
          </a:xfrm>
          <a:prstGeom prst="mathMultiply">
            <a:avLst/>
          </a:prstGeom>
          <a:solidFill>
            <a:srgbClr val="FF0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ooter Placeholder 3"/>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sp>
        <p:nvSpPr>
          <p:cNvPr id="8" name="Slide Number Placeholder 7"/>
          <p:cNvSpPr>
            <a:spLocks noGrp="1"/>
          </p:cNvSpPr>
          <p:nvPr>
            <p:ph type="sldNum" sz="quarter" idx="12"/>
          </p:nvPr>
        </p:nvSpPr>
        <p:spPr>
          <a:xfrm>
            <a:off x="8172400" y="5813545"/>
            <a:ext cx="514400" cy="365125"/>
          </a:xfrm>
        </p:spPr>
        <p:txBody>
          <a:bodyPr/>
          <a:lstStyle/>
          <a:p>
            <a:fld id="{0ACC24F6-9834-40E5-BB57-6F1B789F57E4}"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1074336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Premium Products</a:t>
            </a:r>
            <a:endParaRPr lang="en-AU" dirty="0"/>
          </a:p>
        </p:txBody>
      </p:sp>
      <p:pic>
        <p:nvPicPr>
          <p:cNvPr id="2050" name="Picture 2" descr="http://finedininglovers.cdn.crosscast-system.com/BlogPost/l_2911_mooncak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3295591"/>
            <a:ext cx="2329407" cy="12855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322506" y="1740101"/>
            <a:ext cx="2149487" cy="1129311"/>
          </a:xfrm>
          <a:prstGeom prst="rect">
            <a:avLst/>
          </a:prstGeom>
        </p:spPr>
      </p:pic>
      <p:sp>
        <p:nvSpPr>
          <p:cNvPr id="5" name="Footer Placeholder 4"/>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CC24F6-9834-40E5-BB57-6F1B789F57E4}" type="slidenum">
              <a:rPr lang="en-US" smtClean="0">
                <a:solidFill>
                  <a:prstClr val="black">
                    <a:tint val="75000"/>
                  </a:prstClr>
                </a:solidFill>
              </a:rPr>
              <a:pPr/>
              <a:t>25</a:t>
            </a:fld>
            <a:endParaRPr lang="en-US">
              <a:solidFill>
                <a:prstClr val="black">
                  <a:tint val="75000"/>
                </a:prstClr>
              </a:solidFill>
            </a:endParaRPr>
          </a:p>
        </p:txBody>
      </p:sp>
      <p:sp>
        <p:nvSpPr>
          <p:cNvPr id="8" name="Up Arrow 7"/>
          <p:cNvSpPr/>
          <p:nvPr/>
        </p:nvSpPr>
        <p:spPr>
          <a:xfrm>
            <a:off x="457200" y="1593410"/>
            <a:ext cx="586408" cy="4427878"/>
          </a:xfrm>
          <a:prstGeom prst="upArrow">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smtClean="0"/>
              <a:t>Most Important</a:t>
            </a:r>
            <a:endParaRPr lang="en-AU" dirty="0"/>
          </a:p>
        </p:txBody>
      </p:sp>
      <p:sp>
        <p:nvSpPr>
          <p:cNvPr id="7" name="Rectangle 6"/>
          <p:cNvSpPr/>
          <p:nvPr/>
        </p:nvSpPr>
        <p:spPr>
          <a:xfrm>
            <a:off x="2286000" y="2923582"/>
            <a:ext cx="4572000" cy="369332"/>
          </a:xfrm>
          <a:prstGeom prst="rect">
            <a:avLst/>
          </a:prstGeom>
        </p:spPr>
        <p:txBody>
          <a:bodyPr>
            <a:spAutoFit/>
          </a:bodyPr>
          <a:lstStyle/>
          <a:p>
            <a:r>
              <a:rPr lang="en-AU" dirty="0" smtClean="0">
                <a:latin typeface="Arial" panose="020B0604020202020204" pitchFamily="34" charset="0"/>
                <a:cs typeface="Arial" panose="020B0604020202020204" pitchFamily="34" charset="0"/>
              </a:rPr>
              <a:t>Appearance: “Eat with your eyes”</a:t>
            </a:r>
            <a:endParaRPr lang="en-AU" dirty="0">
              <a:latin typeface="Arial" panose="020B0604020202020204" pitchFamily="34" charset="0"/>
              <a:cs typeface="Arial" panose="020B0604020202020204" pitchFamily="34" charset="0"/>
            </a:endParaRPr>
          </a:p>
        </p:txBody>
      </p:sp>
      <p:sp>
        <p:nvSpPr>
          <p:cNvPr id="10" name="Rectangle 9"/>
          <p:cNvSpPr/>
          <p:nvPr/>
        </p:nvSpPr>
        <p:spPr>
          <a:xfrm>
            <a:off x="1583243" y="1304139"/>
            <a:ext cx="6445141" cy="369332"/>
          </a:xfrm>
          <a:prstGeom prst="rect">
            <a:avLst/>
          </a:prstGeom>
        </p:spPr>
        <p:txBody>
          <a:bodyPr wrap="square">
            <a:spAutoFit/>
          </a:bodyPr>
          <a:lstStyle/>
          <a:p>
            <a:r>
              <a:rPr lang="en-AU" dirty="0" smtClean="0">
                <a:latin typeface="Arial" panose="020B0604020202020204" pitchFamily="34" charset="0"/>
                <a:cs typeface="Arial" panose="020B0604020202020204" pitchFamily="34" charset="0"/>
              </a:rPr>
              <a:t>Fit to Familiar tastes, Fit to familiar culture and behaviours</a:t>
            </a:r>
            <a:endParaRPr lang="en-AU" dirty="0">
              <a:latin typeface="Arial" panose="020B0604020202020204" pitchFamily="34" charset="0"/>
              <a:cs typeface="Arial" panose="020B0604020202020204" pitchFamily="34" charset="0"/>
            </a:endParaRPr>
          </a:p>
        </p:txBody>
      </p:sp>
      <p:sp>
        <p:nvSpPr>
          <p:cNvPr id="11" name="Rectangle 10"/>
          <p:cNvSpPr/>
          <p:nvPr/>
        </p:nvSpPr>
        <p:spPr>
          <a:xfrm>
            <a:off x="3600400" y="4617582"/>
            <a:ext cx="4932040" cy="369332"/>
          </a:xfrm>
          <a:prstGeom prst="rect">
            <a:avLst/>
          </a:prstGeom>
        </p:spPr>
        <p:txBody>
          <a:bodyPr wrap="square">
            <a:spAutoFit/>
          </a:bodyPr>
          <a:lstStyle/>
          <a:p>
            <a:r>
              <a:rPr lang="en-AU" dirty="0" smtClean="0">
                <a:latin typeface="Arial" panose="020B0604020202020204" pitchFamily="34" charset="0"/>
                <a:cs typeface="Arial" panose="020B0604020202020204" pitchFamily="34" charset="0"/>
              </a:rPr>
              <a:t>Safe and Unique </a:t>
            </a:r>
            <a:r>
              <a:rPr lang="en-AU" dirty="0">
                <a:latin typeface="Arial" panose="020B0604020202020204" pitchFamily="34" charset="0"/>
                <a:cs typeface="Arial" panose="020B0604020202020204" pitchFamily="34" charset="0"/>
              </a:rPr>
              <a:t>Ingredient(s) from Australia</a:t>
            </a:r>
          </a:p>
        </p:txBody>
      </p:sp>
      <p:pic>
        <p:nvPicPr>
          <p:cNvPr id="9" name="Picture 8"/>
          <p:cNvPicPr>
            <a:picLocks noChangeAspect="1"/>
          </p:cNvPicPr>
          <p:nvPr/>
        </p:nvPicPr>
        <p:blipFill>
          <a:blip r:embed="rId4"/>
          <a:stretch>
            <a:fillRect/>
          </a:stretch>
        </p:blipFill>
        <p:spPr>
          <a:xfrm>
            <a:off x="5155454" y="4973637"/>
            <a:ext cx="1043633" cy="1119659"/>
          </a:xfrm>
          <a:prstGeom prst="rect">
            <a:avLst/>
          </a:prstGeom>
        </p:spPr>
      </p:pic>
    </p:spTree>
    <p:extLst>
      <p:ext uri="{BB962C8B-B14F-4D97-AF65-F5344CB8AC3E}">
        <p14:creationId xmlns:p14="http://schemas.microsoft.com/office/powerpoint/2010/main" val="3622886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Food Harmony: Familiar taste and culture</a:t>
            </a:r>
            <a:endParaRPr lang="en-AU" dirty="0"/>
          </a:p>
        </p:txBody>
      </p:sp>
      <p:sp>
        <p:nvSpPr>
          <p:cNvPr id="12" name="Content Placeholder 11"/>
          <p:cNvSpPr>
            <a:spLocks noGrp="1"/>
          </p:cNvSpPr>
          <p:nvPr>
            <p:ph idx="1"/>
          </p:nvPr>
        </p:nvSpPr>
        <p:spPr>
          <a:xfrm>
            <a:off x="457200" y="1268760"/>
            <a:ext cx="8229600" cy="4525963"/>
          </a:xfrm>
        </p:spPr>
        <p:txBody>
          <a:bodyPr>
            <a:noAutofit/>
          </a:bodyPr>
          <a:lstStyle/>
          <a:p>
            <a:r>
              <a:rPr lang="en-AU" sz="1800" b="1" dirty="0" smtClean="0">
                <a:solidFill>
                  <a:schemeClr val="tx1"/>
                </a:solidFill>
              </a:rPr>
              <a:t>Pairings:</a:t>
            </a:r>
          </a:p>
          <a:p>
            <a:pPr lvl="1"/>
            <a:r>
              <a:rPr lang="en-AU" sz="1800" dirty="0" smtClean="0">
                <a:solidFill>
                  <a:schemeClr val="tx1"/>
                </a:solidFill>
              </a:rPr>
              <a:t>Food </a:t>
            </a:r>
            <a:r>
              <a:rPr lang="en-AU" sz="1800" dirty="0">
                <a:solidFill>
                  <a:schemeClr val="tx1"/>
                </a:solidFill>
              </a:rPr>
              <a:t>and beverages are often paired to </a:t>
            </a:r>
            <a:r>
              <a:rPr lang="en-AU" sz="1800" dirty="0" smtClean="0">
                <a:solidFill>
                  <a:schemeClr val="tx1"/>
                </a:solidFill>
              </a:rPr>
              <a:t>complement </a:t>
            </a:r>
            <a:r>
              <a:rPr lang="en-AU" sz="1800" dirty="0">
                <a:solidFill>
                  <a:schemeClr val="tx1"/>
                </a:solidFill>
              </a:rPr>
              <a:t>flavours and to maximise perceived health </a:t>
            </a:r>
            <a:r>
              <a:rPr lang="en-AU" sz="1800" dirty="0" smtClean="0">
                <a:solidFill>
                  <a:schemeClr val="tx1"/>
                </a:solidFill>
              </a:rPr>
              <a:t>benefits using the heating/ cooling classification system. </a:t>
            </a:r>
          </a:p>
          <a:p>
            <a:pPr lvl="1"/>
            <a:r>
              <a:rPr lang="en-AU" sz="1800" b="1" dirty="0" smtClean="0">
                <a:solidFill>
                  <a:schemeClr val="tx1"/>
                </a:solidFill>
              </a:rPr>
              <a:t>Heating</a:t>
            </a:r>
          </a:p>
          <a:p>
            <a:pPr lvl="2"/>
            <a:r>
              <a:rPr lang="en-AU" sz="1800" dirty="0" smtClean="0">
                <a:solidFill>
                  <a:schemeClr val="tx1"/>
                </a:solidFill>
              </a:rPr>
              <a:t>Ingredients </a:t>
            </a:r>
            <a:r>
              <a:rPr lang="en-AU" sz="1800" dirty="0">
                <a:solidFill>
                  <a:schemeClr val="tx1"/>
                </a:solidFill>
              </a:rPr>
              <a:t>will be </a:t>
            </a:r>
            <a:r>
              <a:rPr lang="en-AU" sz="1800" dirty="0" smtClean="0">
                <a:solidFill>
                  <a:schemeClr val="tx1"/>
                </a:solidFill>
              </a:rPr>
              <a:t>classified </a:t>
            </a:r>
            <a:r>
              <a:rPr lang="en-AU" sz="1800" dirty="0">
                <a:solidFill>
                  <a:schemeClr val="tx1"/>
                </a:solidFill>
              </a:rPr>
              <a:t>according to their mode of preparation and properties with oily food, meat, spicy food, or sweet </a:t>
            </a:r>
            <a:r>
              <a:rPr lang="en-AU" sz="1800" dirty="0" smtClean="0">
                <a:solidFill>
                  <a:schemeClr val="tx1"/>
                </a:solidFill>
              </a:rPr>
              <a:t>food.</a:t>
            </a:r>
          </a:p>
          <a:p>
            <a:pPr lvl="1"/>
            <a:r>
              <a:rPr lang="en-AU" sz="1800" b="1" dirty="0" smtClean="0">
                <a:solidFill>
                  <a:schemeClr val="tx1"/>
                </a:solidFill>
              </a:rPr>
              <a:t>Cooling</a:t>
            </a:r>
          </a:p>
          <a:p>
            <a:pPr lvl="2"/>
            <a:r>
              <a:rPr lang="en-AU" sz="1800" dirty="0">
                <a:solidFill>
                  <a:schemeClr val="tx1"/>
                </a:solidFill>
              </a:rPr>
              <a:t>F</a:t>
            </a:r>
            <a:r>
              <a:rPr lang="en-AU" sz="1800" dirty="0" smtClean="0">
                <a:solidFill>
                  <a:schemeClr val="tx1"/>
                </a:solidFill>
              </a:rPr>
              <a:t>oods </a:t>
            </a:r>
            <a:r>
              <a:rPr lang="en-AU" sz="1800" dirty="0">
                <a:solidFill>
                  <a:schemeClr val="tx1"/>
                </a:solidFill>
              </a:rPr>
              <a:t>such as vegetables, </a:t>
            </a:r>
            <a:r>
              <a:rPr lang="en-AU" sz="1800" dirty="0" smtClean="0">
                <a:solidFill>
                  <a:schemeClr val="tx1"/>
                </a:solidFill>
              </a:rPr>
              <a:t>sour </a:t>
            </a:r>
            <a:r>
              <a:rPr lang="en-AU" sz="1800" dirty="0">
                <a:solidFill>
                  <a:schemeClr val="tx1"/>
                </a:solidFill>
              </a:rPr>
              <a:t>flavours, and </a:t>
            </a:r>
            <a:r>
              <a:rPr lang="en-AU" sz="1800" dirty="0" smtClean="0">
                <a:solidFill>
                  <a:schemeClr val="tx1"/>
                </a:solidFill>
              </a:rPr>
              <a:t>low calorie value foods. </a:t>
            </a:r>
          </a:p>
          <a:p>
            <a:r>
              <a:rPr lang="en-AU" sz="1800" dirty="0" smtClean="0">
                <a:solidFill>
                  <a:schemeClr val="tx1"/>
                </a:solidFill>
              </a:rPr>
              <a:t>Dishes </a:t>
            </a:r>
            <a:r>
              <a:rPr lang="en-AU" sz="1800" dirty="0">
                <a:solidFill>
                  <a:schemeClr val="tx1"/>
                </a:solidFill>
              </a:rPr>
              <a:t>or combinations of dishes that are not balanced according to this system are seen as unhealthy and where consumers do not know how best to complement a European ingredients or products they may be hesitant to purchase them</a:t>
            </a:r>
            <a:r>
              <a:rPr lang="en-AU" sz="1800" dirty="0" smtClean="0">
                <a:solidFill>
                  <a:schemeClr val="tx1"/>
                </a:solidFill>
              </a:rPr>
              <a:t>.</a:t>
            </a:r>
          </a:p>
          <a:p>
            <a:pPr lvl="1"/>
            <a:endParaRPr lang="en-AU" sz="700" dirty="0">
              <a:solidFill>
                <a:schemeClr val="tx1"/>
              </a:solidFill>
            </a:endParaRPr>
          </a:p>
          <a:p>
            <a:pPr lvl="1"/>
            <a:r>
              <a:rPr lang="en-AU" sz="1200" dirty="0">
                <a:solidFill>
                  <a:schemeClr val="tx1"/>
                </a:solidFill>
              </a:rPr>
              <a:t>Source: </a:t>
            </a:r>
            <a:r>
              <a:rPr lang="en-AU" sz="1200" dirty="0" smtClean="0">
                <a:solidFill>
                  <a:schemeClr val="tx1"/>
                </a:solidFill>
              </a:rPr>
              <a:t>Anderson</a:t>
            </a:r>
            <a:r>
              <a:rPr lang="en-AU" sz="1200" dirty="0">
                <a:solidFill>
                  <a:schemeClr val="tx1"/>
                </a:solidFill>
              </a:rPr>
              <a:t>, Eugene N. (2013), "Folk Nutritional Therapy in Modern China", in TJ </a:t>
            </a:r>
            <a:r>
              <a:rPr lang="en-AU" sz="1200" dirty="0" err="1">
                <a:solidFill>
                  <a:schemeClr val="tx1"/>
                </a:solidFill>
              </a:rPr>
              <a:t>Hinrichs</a:t>
            </a:r>
            <a:r>
              <a:rPr lang="en-AU" sz="1200" dirty="0">
                <a:solidFill>
                  <a:schemeClr val="tx1"/>
                </a:solidFill>
              </a:rPr>
              <a:t> and Linda L. Barnes (eds.), Chinese Medicine and Healing: An Illustrated History, Cambridge, Mass.: The </a:t>
            </a:r>
            <a:r>
              <a:rPr lang="en-AU" sz="1200" dirty="0" err="1">
                <a:solidFill>
                  <a:schemeClr val="tx1"/>
                </a:solidFill>
              </a:rPr>
              <a:t>Belknap</a:t>
            </a:r>
            <a:r>
              <a:rPr lang="en-AU" sz="1200" dirty="0">
                <a:solidFill>
                  <a:schemeClr val="tx1"/>
                </a:solidFill>
              </a:rPr>
              <a:t> Press of Harvard University Press, pp. 259–260</a:t>
            </a:r>
          </a:p>
          <a:p>
            <a:endParaRPr lang="en-AU" sz="1200" dirty="0">
              <a:solidFill>
                <a:schemeClr val="tx1"/>
              </a:solidFill>
            </a:endParaRPr>
          </a:p>
        </p:txBody>
      </p:sp>
      <p:sp>
        <p:nvSpPr>
          <p:cNvPr id="6" name="Slide Number Placeholder 5"/>
          <p:cNvSpPr>
            <a:spLocks noGrp="1"/>
          </p:cNvSpPr>
          <p:nvPr>
            <p:ph type="sldNum" sz="quarter" idx="12"/>
          </p:nvPr>
        </p:nvSpPr>
        <p:spPr/>
        <p:txBody>
          <a:bodyPr/>
          <a:lstStyle/>
          <a:p>
            <a:fld id="{0ACC24F6-9834-40E5-BB57-6F1B789F57E4}" type="slidenum">
              <a:rPr lang="en-US" smtClean="0">
                <a:solidFill>
                  <a:prstClr val="black">
                    <a:tint val="75000"/>
                  </a:prstClr>
                </a:solidFill>
              </a:rPr>
              <a:pPr/>
              <a:t>26</a:t>
            </a:fld>
            <a:endParaRPr lang="en-US">
              <a:solidFill>
                <a:prstClr val="black">
                  <a:tint val="75000"/>
                </a:prstClr>
              </a:solidFill>
            </a:endParaRPr>
          </a:p>
        </p:txBody>
      </p:sp>
      <p:sp>
        <p:nvSpPr>
          <p:cNvPr id="5" name="Footer Placeholder 4"/>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spTree>
    <p:extLst>
      <p:ext uri="{BB962C8B-B14F-4D97-AF65-F5344CB8AC3E}">
        <p14:creationId xmlns:p14="http://schemas.microsoft.com/office/powerpoint/2010/main" val="30509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Key Take </a:t>
            </a:r>
            <a:r>
              <a:rPr lang="en-AU" dirty="0" err="1" smtClean="0"/>
              <a:t>Aways</a:t>
            </a:r>
            <a:endParaRPr lang="en-AU" dirty="0"/>
          </a:p>
        </p:txBody>
      </p:sp>
      <p:sp>
        <p:nvSpPr>
          <p:cNvPr id="3" name="Content Placeholder 2"/>
          <p:cNvSpPr>
            <a:spLocks noGrp="1"/>
          </p:cNvSpPr>
          <p:nvPr>
            <p:ph idx="1"/>
          </p:nvPr>
        </p:nvSpPr>
        <p:spPr>
          <a:xfrm>
            <a:off x="457200" y="1413375"/>
            <a:ext cx="8229600" cy="4525963"/>
          </a:xfrm>
        </p:spPr>
        <p:txBody>
          <a:bodyPr>
            <a:normAutofit/>
          </a:bodyPr>
          <a:lstStyle/>
          <a:p>
            <a:r>
              <a:rPr lang="en-AU" sz="1800" dirty="0" smtClean="0"/>
              <a:t>Gifting is a common  behaviour in Asia. Imported foods and beverages are most often given during festival and special occasions and the market is growing.</a:t>
            </a:r>
          </a:p>
          <a:p>
            <a:r>
              <a:rPr lang="en-AU" sz="1800" dirty="0" smtClean="0"/>
              <a:t>There are expected norms and behaviours to gifting.</a:t>
            </a:r>
          </a:p>
          <a:p>
            <a:r>
              <a:rPr lang="en-AU" sz="1800" dirty="0" smtClean="0"/>
              <a:t>Food Safety, Indicators of success, per capita wealth, modernity are all driving the choice of imported foods and beverages as a gift.</a:t>
            </a:r>
          </a:p>
          <a:p>
            <a:r>
              <a:rPr lang="en-AU" sz="1800" dirty="0" smtClean="0"/>
              <a:t>Australia has some unique country of origin elements.  More than clean and green.</a:t>
            </a:r>
          </a:p>
          <a:p>
            <a:r>
              <a:rPr lang="en-AU" sz="1800" dirty="0" smtClean="0"/>
              <a:t>There are over arching design rules to the packaging and product for a premium food and beverage gift.  Understanding these allows for a greater perception of </a:t>
            </a:r>
            <a:r>
              <a:rPr lang="en-AU" sz="1800" dirty="0" err="1" smtClean="0"/>
              <a:t>premiumness</a:t>
            </a:r>
            <a:r>
              <a:rPr lang="en-AU" sz="1800" dirty="0" smtClean="0"/>
              <a:t> of the gift.</a:t>
            </a:r>
          </a:p>
        </p:txBody>
      </p:sp>
      <p:sp>
        <p:nvSpPr>
          <p:cNvPr id="4" name="Slide Number Placeholder 3"/>
          <p:cNvSpPr>
            <a:spLocks noGrp="1"/>
          </p:cNvSpPr>
          <p:nvPr>
            <p:ph type="sldNum" sz="quarter" idx="12"/>
          </p:nvPr>
        </p:nvSpPr>
        <p:spPr/>
        <p:txBody>
          <a:bodyPr/>
          <a:lstStyle/>
          <a:p>
            <a:fld id="{0ACC24F6-9834-40E5-BB57-6F1B789F57E4}" type="slidenum">
              <a:rPr lang="en-US" smtClean="0">
                <a:solidFill>
                  <a:prstClr val="black">
                    <a:tint val="75000"/>
                  </a:prstClr>
                </a:solidFill>
              </a:rPr>
              <a:pPr/>
              <a:t>27</a:t>
            </a:fld>
            <a:endParaRPr lang="en-US">
              <a:solidFill>
                <a:prstClr val="black">
                  <a:tint val="75000"/>
                </a:prstClr>
              </a:solidFill>
            </a:endParaRPr>
          </a:p>
        </p:txBody>
      </p:sp>
      <p:sp>
        <p:nvSpPr>
          <p:cNvPr id="5" name="Footer Placeholder 4"/>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4860032" y="4437112"/>
            <a:ext cx="3096344" cy="1754275"/>
          </a:xfrm>
          <a:prstGeom prst="rect">
            <a:avLst/>
          </a:prstGeom>
        </p:spPr>
      </p:pic>
    </p:spTree>
    <p:extLst>
      <p:ext uri="{BB962C8B-B14F-4D97-AF65-F5344CB8AC3E}">
        <p14:creationId xmlns:p14="http://schemas.microsoft.com/office/powerpoint/2010/main" val="2624502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switch-asia.eu/fileadmin/content/APRSCP_2011/Personas.jpg"/>
          <p:cNvPicPr>
            <a:picLocks noChangeAspect="1" noChangeArrowheads="1"/>
          </p:cNvPicPr>
          <p:nvPr/>
        </p:nvPicPr>
        <p:blipFill>
          <a:blip r:embed="rId2" cstate="print">
            <a:clrChange>
              <a:clrFrom>
                <a:srgbClr val="ABE5F9"/>
              </a:clrFrom>
              <a:clrTo>
                <a:srgbClr val="ABE5F9">
                  <a:alpha val="0"/>
                </a:srgbClr>
              </a:clrTo>
            </a:clrChange>
            <a:duotone>
              <a:prstClr val="black"/>
              <a:srgbClr val="CCCCFF">
                <a:tint val="45000"/>
                <a:satMod val="400000"/>
              </a:srgb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1484784"/>
            <a:ext cx="8915400" cy="2128838"/>
          </a:xfrm>
          <a:prstGeom prst="rect">
            <a:avLst/>
          </a:prstGeom>
          <a:solidFill>
            <a:schemeClr val="accent1">
              <a:lumMod val="20000"/>
              <a:lumOff val="80000"/>
            </a:schemeClr>
          </a:solidFill>
          <a:extLst/>
        </p:spPr>
      </p:pic>
      <p:sp>
        <p:nvSpPr>
          <p:cNvPr id="8" name="TextBox 7"/>
          <p:cNvSpPr txBox="1"/>
          <p:nvPr/>
        </p:nvSpPr>
        <p:spPr>
          <a:xfrm>
            <a:off x="555400" y="5805264"/>
            <a:ext cx="3384376" cy="246221"/>
          </a:xfrm>
          <a:prstGeom prst="rect">
            <a:avLst/>
          </a:prstGeom>
          <a:noFill/>
        </p:spPr>
        <p:txBody>
          <a:bodyPr wrap="square" rtlCol="0">
            <a:spAutoFit/>
          </a:bodyPr>
          <a:lstStyle/>
          <a:p>
            <a:r>
              <a:rPr lang="en-AU" sz="1000" dirty="0" smtClean="0">
                <a:solidFill>
                  <a:schemeClr val="tx1">
                    <a:lumMod val="75000"/>
                    <a:lumOff val="25000"/>
                  </a:schemeClr>
                </a:solidFill>
              </a:rPr>
              <a:t>Source: </a:t>
            </a:r>
            <a:r>
              <a:rPr lang="en-AU" sz="1000" dirty="0" err="1" smtClean="0">
                <a:solidFill>
                  <a:schemeClr val="tx1">
                    <a:lumMod val="75000"/>
                    <a:lumOff val="25000"/>
                  </a:schemeClr>
                </a:solidFill>
              </a:rPr>
              <a:t>Euromonitor</a:t>
            </a:r>
            <a:r>
              <a:rPr lang="en-AU" sz="1000" dirty="0" smtClean="0">
                <a:solidFill>
                  <a:schemeClr val="tx1">
                    <a:lumMod val="75000"/>
                    <a:lumOff val="25000"/>
                  </a:schemeClr>
                </a:solidFill>
              </a:rPr>
              <a:t> 2011 Asian Century</a:t>
            </a:r>
            <a:endParaRPr lang="en-AU" sz="1000" dirty="0">
              <a:solidFill>
                <a:schemeClr val="tx1">
                  <a:lumMod val="75000"/>
                  <a:lumOff val="25000"/>
                </a:schemeClr>
              </a:solidFill>
            </a:endParaRPr>
          </a:p>
        </p:txBody>
      </p:sp>
      <p:sp>
        <p:nvSpPr>
          <p:cNvPr id="2" name="Title 1"/>
          <p:cNvSpPr>
            <a:spLocks noGrp="1"/>
          </p:cNvSpPr>
          <p:nvPr>
            <p:ph type="title"/>
          </p:nvPr>
        </p:nvSpPr>
        <p:spPr/>
        <p:txBody>
          <a:bodyPr>
            <a:normAutofit fontScale="90000"/>
          </a:bodyPr>
          <a:lstStyle/>
          <a:p>
            <a:r>
              <a:rPr lang="en-AU" sz="2700" dirty="0" smtClean="0"/>
              <a:t>The need for </a:t>
            </a:r>
            <a:r>
              <a:rPr lang="en-AU" sz="4400" dirty="0" smtClean="0"/>
              <a:t>Insights</a:t>
            </a:r>
            <a:endParaRPr lang="en-AU" sz="4400" dirty="0"/>
          </a:p>
        </p:txBody>
      </p:sp>
      <p:sp>
        <p:nvSpPr>
          <p:cNvPr id="3" name="Content Placeholder 2"/>
          <p:cNvSpPr>
            <a:spLocks noGrp="1"/>
          </p:cNvSpPr>
          <p:nvPr>
            <p:ph idx="1"/>
          </p:nvPr>
        </p:nvSpPr>
        <p:spPr>
          <a:xfrm>
            <a:off x="539552" y="4005064"/>
            <a:ext cx="8229600" cy="2321744"/>
          </a:xfrm>
        </p:spPr>
        <p:txBody>
          <a:bodyPr>
            <a:normAutofit/>
          </a:bodyPr>
          <a:lstStyle/>
          <a:p>
            <a:r>
              <a:rPr lang="en-AU" sz="1800" dirty="0">
                <a:solidFill>
                  <a:schemeClr val="tx1"/>
                </a:solidFill>
              </a:rPr>
              <a:t>Over 2600 unique cultural consumer segments across Asia*</a:t>
            </a:r>
          </a:p>
          <a:p>
            <a:r>
              <a:rPr lang="en-AU" sz="1800" dirty="0">
                <a:solidFill>
                  <a:schemeClr val="tx1"/>
                </a:solidFill>
              </a:rPr>
              <a:t>China is more culturally/linguistically, religiously and genetically diverse than the EU*</a:t>
            </a:r>
          </a:p>
          <a:p>
            <a:endParaRPr lang="en-AU" sz="1800" dirty="0">
              <a:solidFill>
                <a:schemeClr val="tx1"/>
              </a:solidFill>
            </a:endParaRPr>
          </a:p>
          <a:p>
            <a:pPr marL="0" indent="0" algn="ctr">
              <a:buNone/>
            </a:pPr>
            <a:r>
              <a:rPr lang="en-AU" sz="1800" b="1" i="1" dirty="0">
                <a:solidFill>
                  <a:schemeClr val="tx1"/>
                </a:solidFill>
              </a:rPr>
              <a:t>Culture Really Matters!!!</a:t>
            </a:r>
          </a:p>
          <a:p>
            <a:endParaRPr lang="en-AU" sz="1800" dirty="0">
              <a:solidFill>
                <a:schemeClr val="tx1"/>
              </a:solidFill>
            </a:endParaRPr>
          </a:p>
        </p:txBody>
      </p:sp>
      <p:sp>
        <p:nvSpPr>
          <p:cNvPr id="6" name="Footer Placeholder 3"/>
          <p:cNvSpPr>
            <a:spLocks noGrp="1"/>
          </p:cNvSpPr>
          <p:nvPr>
            <p:ph type="ftr" sz="quarter" idx="3"/>
          </p:nvPr>
        </p:nvSpPr>
        <p:spPr>
          <a:xfrm>
            <a:off x="1907704" y="6356350"/>
            <a:ext cx="5760640" cy="365125"/>
          </a:xfrm>
        </p:spPr>
        <p:txBody>
          <a:bodyPr/>
          <a:lstStyle/>
          <a:p>
            <a:r>
              <a:rPr lang="en-US" b="1" dirty="0" smtClean="0">
                <a:solidFill>
                  <a:schemeClr val="tx1"/>
                </a:solidFill>
              </a:rPr>
              <a:t>University of Melbourne ARC Industrial Transformation Grant - </a:t>
            </a:r>
            <a:r>
              <a:rPr lang="en-AU" dirty="0" smtClean="0">
                <a:solidFill>
                  <a:schemeClr val="tx1"/>
                </a:solidFill>
              </a:rPr>
              <a:t>Unlocking the Food Value Chain: Australian food industry transformation for ASEAN markets </a:t>
            </a:r>
            <a:endParaRPr lang="en-AU" dirty="0" smtClean="0"/>
          </a:p>
          <a:p>
            <a:endParaRPr lang="en-US" dirty="0">
              <a:solidFill>
                <a:prstClr val="black">
                  <a:tint val="75000"/>
                </a:prstClr>
              </a:solidFill>
            </a:endParaRPr>
          </a:p>
        </p:txBody>
      </p:sp>
    </p:spTree>
    <p:extLst>
      <p:ext uri="{BB962C8B-B14F-4D97-AF65-F5344CB8AC3E}">
        <p14:creationId xmlns:p14="http://schemas.microsoft.com/office/powerpoint/2010/main" val="85521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Most Asian Cultures are Gifting Oriented</a:t>
            </a:r>
            <a:endParaRPr lang="en-AU" dirty="0"/>
          </a:p>
        </p:txBody>
      </p:sp>
      <p:sp>
        <p:nvSpPr>
          <p:cNvPr id="3" name="Content Placeholder 2"/>
          <p:cNvSpPr>
            <a:spLocks noGrp="1"/>
          </p:cNvSpPr>
          <p:nvPr>
            <p:ph idx="1"/>
          </p:nvPr>
        </p:nvSpPr>
        <p:spPr>
          <a:xfrm>
            <a:off x="457200" y="1600200"/>
            <a:ext cx="4114800" cy="4525963"/>
          </a:xfrm>
        </p:spPr>
        <p:txBody>
          <a:bodyPr>
            <a:normAutofit/>
          </a:bodyPr>
          <a:lstStyle/>
          <a:p>
            <a:r>
              <a:rPr lang="en-AU" sz="1800" dirty="0" smtClean="0">
                <a:solidFill>
                  <a:schemeClr val="tx1"/>
                </a:solidFill>
              </a:rPr>
              <a:t>Chinese cultures for example is a gift culture.  Every important meetings is made more successful by the exchange of gifts. </a:t>
            </a:r>
          </a:p>
          <a:p>
            <a:pPr marL="0" indent="0">
              <a:buNone/>
            </a:pPr>
            <a:r>
              <a:rPr lang="en-AU" sz="1800" dirty="0" smtClean="0">
                <a:solidFill>
                  <a:schemeClr val="tx1"/>
                </a:solidFill>
              </a:rPr>
              <a:t> </a:t>
            </a:r>
          </a:p>
          <a:p>
            <a:r>
              <a:rPr lang="en-AU" sz="1800" dirty="0" smtClean="0">
                <a:solidFill>
                  <a:schemeClr val="tx1"/>
                </a:solidFill>
              </a:rPr>
              <a:t>To be empty handed when receiving a gift from your Chinese host is not only somewhat rude, but will put you into a position of future debt in the minds of the Chinese.  </a:t>
            </a:r>
          </a:p>
          <a:p>
            <a:endParaRPr lang="en-AU" sz="1800" dirty="0">
              <a:solidFill>
                <a:schemeClr val="tx1"/>
              </a:solidFill>
            </a:endParaRPr>
          </a:p>
        </p:txBody>
      </p:sp>
      <p:sp>
        <p:nvSpPr>
          <p:cNvPr id="4" name="Slide Number Placeholder 3"/>
          <p:cNvSpPr>
            <a:spLocks noGrp="1"/>
          </p:cNvSpPr>
          <p:nvPr>
            <p:ph type="sldNum" sz="quarter" idx="12"/>
          </p:nvPr>
        </p:nvSpPr>
        <p:spPr/>
        <p:txBody>
          <a:bodyPr/>
          <a:lstStyle/>
          <a:p>
            <a:fld id="{0ACC24F6-9834-40E5-BB57-6F1B789F57E4}" type="slidenum">
              <a:rPr lang="en-US" smtClean="0">
                <a:solidFill>
                  <a:prstClr val="black">
                    <a:tint val="75000"/>
                  </a:prstClr>
                </a:solidFill>
              </a:rPr>
              <a:pPr/>
              <a:t>4</a:t>
            </a:fld>
            <a:endParaRPr lang="en-US">
              <a:solidFill>
                <a:prstClr val="black">
                  <a:tint val="75000"/>
                </a:prstClr>
              </a:solidFill>
            </a:endParaRPr>
          </a:p>
        </p:txBody>
      </p:sp>
      <p:sp>
        <p:nvSpPr>
          <p:cNvPr id="5" name="Footer Placeholder 4"/>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pic>
        <p:nvPicPr>
          <p:cNvPr id="7" name="Picture 6"/>
          <p:cNvPicPr>
            <a:picLocks noChangeAspect="1"/>
          </p:cNvPicPr>
          <p:nvPr/>
        </p:nvPicPr>
        <p:blipFill>
          <a:blip r:embed="rId2"/>
          <a:stretch>
            <a:fillRect/>
          </a:stretch>
        </p:blipFill>
        <p:spPr>
          <a:xfrm>
            <a:off x="4499992" y="1988840"/>
            <a:ext cx="4339503" cy="3036763"/>
          </a:xfrm>
          <a:prstGeom prst="rect">
            <a:avLst/>
          </a:prstGeom>
        </p:spPr>
      </p:pic>
    </p:spTree>
    <p:extLst>
      <p:ext uri="{BB962C8B-B14F-4D97-AF65-F5344CB8AC3E}">
        <p14:creationId xmlns:p14="http://schemas.microsoft.com/office/powerpoint/2010/main" val="277087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Size of Gifting Industry: China</a:t>
            </a:r>
            <a:endParaRPr lang="en-AU" dirty="0"/>
          </a:p>
        </p:txBody>
      </p:sp>
      <p:sp>
        <p:nvSpPr>
          <p:cNvPr id="3" name="Content Placeholder 2"/>
          <p:cNvSpPr>
            <a:spLocks noGrp="1"/>
          </p:cNvSpPr>
          <p:nvPr>
            <p:ph idx="1"/>
          </p:nvPr>
        </p:nvSpPr>
        <p:spPr>
          <a:xfrm>
            <a:off x="457200" y="1268760"/>
            <a:ext cx="8435280" cy="4857403"/>
          </a:xfrm>
        </p:spPr>
        <p:txBody>
          <a:bodyPr>
            <a:noAutofit/>
          </a:bodyPr>
          <a:lstStyle/>
          <a:p>
            <a:r>
              <a:rPr lang="en-AU" sz="1800" b="1" dirty="0">
                <a:solidFill>
                  <a:schemeClr val="tx1"/>
                </a:solidFill>
              </a:rPr>
              <a:t>The gifting industry was valued at RMB 800 </a:t>
            </a:r>
            <a:r>
              <a:rPr lang="en-AU" sz="1800" b="1" dirty="0" smtClean="0">
                <a:solidFill>
                  <a:schemeClr val="tx1"/>
                </a:solidFill>
              </a:rPr>
              <a:t>billion (169.9 billion A$) </a:t>
            </a:r>
            <a:r>
              <a:rPr lang="en-AU" sz="1800" baseline="30000" dirty="0">
                <a:solidFill>
                  <a:schemeClr val="tx1"/>
                </a:solidFill>
              </a:rPr>
              <a:t>1</a:t>
            </a:r>
            <a:r>
              <a:rPr lang="en-AU" sz="1800" dirty="0" smtClean="0">
                <a:solidFill>
                  <a:schemeClr val="tx1"/>
                </a:solidFill>
              </a:rPr>
              <a:t> </a:t>
            </a:r>
            <a:r>
              <a:rPr lang="en-AU" sz="1800" dirty="0">
                <a:solidFill>
                  <a:schemeClr val="tx1"/>
                </a:solidFill>
              </a:rPr>
              <a:t>in </a:t>
            </a:r>
            <a:r>
              <a:rPr lang="en-AU" sz="1800" dirty="0" smtClean="0">
                <a:solidFill>
                  <a:schemeClr val="tx1"/>
                </a:solidFill>
              </a:rPr>
              <a:t>2013.</a:t>
            </a:r>
          </a:p>
          <a:p>
            <a:r>
              <a:rPr lang="en-AU" sz="1800" dirty="0" smtClean="0">
                <a:solidFill>
                  <a:schemeClr val="tx1"/>
                </a:solidFill>
              </a:rPr>
              <a:t>Imported food and beverage are frequent gifts during Chinese holidays and other occasions and demand has stayed strong.</a:t>
            </a:r>
          </a:p>
          <a:p>
            <a:r>
              <a:rPr lang="en-AU" sz="1800" dirty="0" smtClean="0">
                <a:solidFill>
                  <a:schemeClr val="tx1"/>
                </a:solidFill>
              </a:rPr>
              <a:t>However due to government anticorruption campaigns, the value of gifted products is lower than pre 2013 levels.  The marketing of high end products has shifted away from themes of luxury and moved towards indicators of success.</a:t>
            </a:r>
          </a:p>
          <a:p>
            <a:endParaRPr lang="en-AU" sz="1800" dirty="0" smtClean="0">
              <a:solidFill>
                <a:schemeClr val="tx1"/>
              </a:solidFill>
            </a:endParaRPr>
          </a:p>
          <a:p>
            <a:endParaRPr lang="en-AU" sz="1800" dirty="0">
              <a:solidFill>
                <a:schemeClr val="tx1"/>
              </a:solidFill>
            </a:endParaRPr>
          </a:p>
          <a:p>
            <a:endParaRPr lang="en-AU" sz="1800" dirty="0" smtClean="0">
              <a:solidFill>
                <a:schemeClr val="tx1"/>
              </a:solidFill>
            </a:endParaRPr>
          </a:p>
          <a:p>
            <a:endParaRPr lang="en-AU" sz="1800" dirty="0">
              <a:solidFill>
                <a:schemeClr val="tx1"/>
              </a:solidFill>
            </a:endParaRPr>
          </a:p>
          <a:p>
            <a:endParaRPr lang="en-AU" sz="1800" dirty="0">
              <a:solidFill>
                <a:schemeClr val="tx1"/>
              </a:solidFill>
            </a:endParaRPr>
          </a:p>
          <a:p>
            <a:endParaRPr lang="en-AU" sz="1800" dirty="0" smtClean="0">
              <a:solidFill>
                <a:schemeClr val="tx1"/>
              </a:solidFill>
            </a:endParaRPr>
          </a:p>
          <a:p>
            <a:endParaRPr lang="en-AU" sz="1800" dirty="0" smtClean="0">
              <a:solidFill>
                <a:schemeClr val="tx1"/>
              </a:solidFill>
            </a:endParaRPr>
          </a:p>
          <a:p>
            <a:r>
              <a:rPr lang="en-AU" sz="1200" dirty="0" smtClean="0">
                <a:solidFill>
                  <a:schemeClr val="tx1"/>
                </a:solidFill>
              </a:rPr>
              <a:t>Sources: 1 http</a:t>
            </a:r>
            <a:r>
              <a:rPr lang="en-AU" sz="1200" dirty="0">
                <a:solidFill>
                  <a:schemeClr val="tx1"/>
                </a:solidFill>
              </a:rPr>
              <a:t>://www.bbc.com/news/world-asia-china-24148146</a:t>
            </a:r>
          </a:p>
        </p:txBody>
      </p:sp>
      <p:sp>
        <p:nvSpPr>
          <p:cNvPr id="4" name="Slide Number Placeholder 3"/>
          <p:cNvSpPr>
            <a:spLocks noGrp="1"/>
          </p:cNvSpPr>
          <p:nvPr>
            <p:ph type="sldNum" sz="quarter" idx="12"/>
          </p:nvPr>
        </p:nvSpPr>
        <p:spPr/>
        <p:txBody>
          <a:bodyPr/>
          <a:lstStyle/>
          <a:p>
            <a:fld id="{0ACC24F6-9834-40E5-BB57-6F1B789F57E4}" type="slidenum">
              <a:rPr lang="en-US" smtClean="0">
                <a:solidFill>
                  <a:prstClr val="black">
                    <a:tint val="75000"/>
                  </a:prstClr>
                </a:solidFill>
              </a:rPr>
              <a:pPr/>
              <a:t>5</a:t>
            </a:fld>
            <a:endParaRPr lang="en-US">
              <a:solidFill>
                <a:prstClr val="black">
                  <a:tint val="75000"/>
                </a:prstClr>
              </a:solidFill>
            </a:endParaRPr>
          </a:p>
        </p:txBody>
      </p:sp>
      <p:sp>
        <p:nvSpPr>
          <p:cNvPr id="5" name="Footer Placeholder 4"/>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2483307" y="3429000"/>
            <a:ext cx="4609434" cy="2304717"/>
          </a:xfrm>
          <a:prstGeom prst="rect">
            <a:avLst/>
          </a:prstGeom>
        </p:spPr>
      </p:pic>
    </p:spTree>
    <p:extLst>
      <p:ext uri="{BB962C8B-B14F-4D97-AF65-F5344CB8AC3E}">
        <p14:creationId xmlns:p14="http://schemas.microsoft.com/office/powerpoint/2010/main" val="3604122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Chinese New Year and Food Gifts: China</a:t>
            </a:r>
            <a:endParaRPr lang="en-AU" dirty="0"/>
          </a:p>
        </p:txBody>
      </p:sp>
      <p:sp>
        <p:nvSpPr>
          <p:cNvPr id="3" name="Content Placeholder 2"/>
          <p:cNvSpPr>
            <a:spLocks noGrp="1"/>
          </p:cNvSpPr>
          <p:nvPr>
            <p:ph idx="1"/>
          </p:nvPr>
        </p:nvSpPr>
        <p:spPr>
          <a:xfrm>
            <a:off x="390364" y="1085307"/>
            <a:ext cx="8229600" cy="4857403"/>
          </a:xfrm>
        </p:spPr>
        <p:txBody>
          <a:bodyPr>
            <a:noAutofit/>
          </a:bodyPr>
          <a:lstStyle/>
          <a:p>
            <a:r>
              <a:rPr lang="en-AU" sz="1800" dirty="0" smtClean="0">
                <a:solidFill>
                  <a:schemeClr val="tx1"/>
                </a:solidFill>
              </a:rPr>
              <a:t>Consumers </a:t>
            </a:r>
            <a:r>
              <a:rPr lang="en-AU" sz="1800" dirty="0">
                <a:solidFill>
                  <a:schemeClr val="tx1"/>
                </a:solidFill>
              </a:rPr>
              <a:t>are spending ever increasing amounts on </a:t>
            </a:r>
            <a:r>
              <a:rPr lang="en-AU" sz="1800" dirty="0" err="1">
                <a:solidFill>
                  <a:schemeClr val="tx1"/>
                </a:solidFill>
              </a:rPr>
              <a:t>nianhuo</a:t>
            </a:r>
            <a:r>
              <a:rPr lang="en-AU" sz="1800" dirty="0">
                <a:solidFill>
                  <a:schemeClr val="tx1"/>
                </a:solidFill>
              </a:rPr>
              <a:t> </a:t>
            </a:r>
            <a:r>
              <a:rPr lang="ja-JP" altLang="en-US" sz="1800" dirty="0">
                <a:solidFill>
                  <a:schemeClr val="tx1"/>
                </a:solidFill>
              </a:rPr>
              <a:t>年货 </a:t>
            </a:r>
            <a:r>
              <a:rPr lang="en-US" altLang="ja-JP" sz="1800" dirty="0">
                <a:solidFill>
                  <a:schemeClr val="tx1"/>
                </a:solidFill>
              </a:rPr>
              <a:t>(</a:t>
            </a:r>
            <a:r>
              <a:rPr lang="en-AU" sz="1800" dirty="0">
                <a:solidFill>
                  <a:schemeClr val="tx1"/>
                </a:solidFill>
              </a:rPr>
              <a:t>New Year products) with imported food taking up an increasing </a:t>
            </a:r>
            <a:r>
              <a:rPr lang="en-AU" sz="1800" dirty="0" smtClean="0">
                <a:solidFill>
                  <a:schemeClr val="tx1"/>
                </a:solidFill>
              </a:rPr>
              <a:t>share. </a:t>
            </a:r>
          </a:p>
          <a:p>
            <a:r>
              <a:rPr lang="en-AU" sz="1800" dirty="0" smtClean="0">
                <a:solidFill>
                  <a:schemeClr val="tx1"/>
                </a:solidFill>
              </a:rPr>
              <a:t>Online </a:t>
            </a:r>
            <a:r>
              <a:rPr lang="en-AU" sz="1800" dirty="0">
                <a:solidFill>
                  <a:schemeClr val="tx1"/>
                </a:solidFill>
              </a:rPr>
              <a:t>retailer </a:t>
            </a:r>
            <a:r>
              <a:rPr lang="en-AU" sz="1800" dirty="0" smtClean="0">
                <a:solidFill>
                  <a:schemeClr val="tx1"/>
                </a:solidFill>
              </a:rPr>
              <a:t>YHD (Walmart), </a:t>
            </a:r>
            <a:r>
              <a:rPr lang="en-AU" sz="1800" dirty="0">
                <a:solidFill>
                  <a:schemeClr val="tx1"/>
                </a:solidFill>
              </a:rPr>
              <a:t>reported that imported food and drink accounted for 37% of </a:t>
            </a:r>
            <a:r>
              <a:rPr lang="en-AU" sz="1800" dirty="0" err="1">
                <a:solidFill>
                  <a:schemeClr val="tx1"/>
                </a:solidFill>
              </a:rPr>
              <a:t>nianhuo</a:t>
            </a:r>
            <a:r>
              <a:rPr lang="en-AU" sz="1800" dirty="0">
                <a:solidFill>
                  <a:schemeClr val="tx1"/>
                </a:solidFill>
              </a:rPr>
              <a:t> purchases in 2013 and 47% in 2014. Total sales in 2014 increased 100% from their 2013 levels and the range of products available grew from 14,000 to </a:t>
            </a:r>
            <a:r>
              <a:rPr lang="en-AU" sz="1800" dirty="0" smtClean="0">
                <a:solidFill>
                  <a:schemeClr val="tx1"/>
                </a:solidFill>
              </a:rPr>
              <a:t>70,000 </a:t>
            </a:r>
            <a:r>
              <a:rPr lang="en-AU" sz="1800" baseline="30000" dirty="0" smtClean="0">
                <a:solidFill>
                  <a:schemeClr val="tx1"/>
                </a:solidFill>
              </a:rPr>
              <a:t>2</a:t>
            </a:r>
            <a:r>
              <a:rPr lang="en-AU" sz="1800" dirty="0" smtClean="0">
                <a:solidFill>
                  <a:schemeClr val="tx1"/>
                </a:solidFill>
              </a:rPr>
              <a:t> </a:t>
            </a:r>
          </a:p>
          <a:p>
            <a:r>
              <a:rPr lang="en-AU" sz="1800" dirty="0" err="1" smtClean="0">
                <a:solidFill>
                  <a:schemeClr val="tx1"/>
                </a:solidFill>
              </a:rPr>
              <a:t>Womai</a:t>
            </a:r>
            <a:r>
              <a:rPr lang="en-AU" sz="1800" dirty="0">
                <a:solidFill>
                  <a:schemeClr val="tx1"/>
                </a:solidFill>
              </a:rPr>
              <a:t>, the e-commerce </a:t>
            </a:r>
            <a:r>
              <a:rPr lang="en-AU" sz="1800" dirty="0" smtClean="0">
                <a:solidFill>
                  <a:schemeClr val="tx1"/>
                </a:solidFill>
              </a:rPr>
              <a:t>platform, </a:t>
            </a:r>
            <a:r>
              <a:rPr lang="en-AU" sz="1800" dirty="0">
                <a:solidFill>
                  <a:schemeClr val="tx1"/>
                </a:solidFill>
              </a:rPr>
              <a:t>predicted that its sales of imported products in 2015 would triple the level reached in 2014 with demand driven by families in tier 1 </a:t>
            </a:r>
            <a:r>
              <a:rPr lang="en-AU" sz="1800" dirty="0" smtClean="0">
                <a:solidFill>
                  <a:schemeClr val="tx1"/>
                </a:solidFill>
              </a:rPr>
              <a:t>cities. </a:t>
            </a:r>
            <a:r>
              <a:rPr lang="en-AU" sz="1800" baseline="30000" dirty="0" smtClean="0">
                <a:solidFill>
                  <a:schemeClr val="tx1"/>
                </a:solidFill>
              </a:rPr>
              <a:t>2</a:t>
            </a:r>
            <a:r>
              <a:rPr lang="en-AU" sz="1800" dirty="0" smtClean="0">
                <a:solidFill>
                  <a:schemeClr val="tx1"/>
                </a:solidFill>
              </a:rPr>
              <a:t> </a:t>
            </a:r>
          </a:p>
        </p:txBody>
      </p:sp>
      <p:sp>
        <p:nvSpPr>
          <p:cNvPr id="4" name="Slide Number Placeholder 3"/>
          <p:cNvSpPr>
            <a:spLocks noGrp="1"/>
          </p:cNvSpPr>
          <p:nvPr>
            <p:ph type="sldNum" sz="quarter" idx="12"/>
          </p:nvPr>
        </p:nvSpPr>
        <p:spPr/>
        <p:txBody>
          <a:bodyPr/>
          <a:lstStyle/>
          <a:p>
            <a:fld id="{0ACC24F6-9834-40E5-BB57-6F1B789F57E4}" type="slidenum">
              <a:rPr lang="en-US" smtClean="0">
                <a:solidFill>
                  <a:prstClr val="black">
                    <a:tint val="75000"/>
                  </a:prstClr>
                </a:solidFill>
              </a:rPr>
              <a:pPr/>
              <a:t>6</a:t>
            </a:fld>
            <a:endParaRPr lang="en-US">
              <a:solidFill>
                <a:prstClr val="black">
                  <a:tint val="75000"/>
                </a:prstClr>
              </a:solidFill>
            </a:endParaRPr>
          </a:p>
        </p:txBody>
      </p:sp>
      <p:sp>
        <p:nvSpPr>
          <p:cNvPr id="5" name="Footer Placeholder 4"/>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4932040" y="3514008"/>
            <a:ext cx="4090136" cy="1812877"/>
          </a:xfrm>
          <a:prstGeom prst="rect">
            <a:avLst/>
          </a:prstGeom>
        </p:spPr>
      </p:pic>
      <p:sp>
        <p:nvSpPr>
          <p:cNvPr id="7" name="Content Placeholder 2"/>
          <p:cNvSpPr txBox="1">
            <a:spLocks/>
          </p:cNvSpPr>
          <p:nvPr/>
        </p:nvSpPr>
        <p:spPr>
          <a:xfrm>
            <a:off x="390364" y="3735978"/>
            <a:ext cx="4541676" cy="48574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70C0"/>
              </a:buClr>
              <a:buSzPct val="80000"/>
              <a:buFont typeface="Wingdings" panose="05000000000000000000" pitchFamily="2" charset="2"/>
              <a:buChar char="§"/>
              <a:defRPr sz="32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1pPr>
            <a:lvl2pPr marL="742950" indent="-285750" algn="l" defTabSz="914400" rtl="0" eaLnBrk="1" latinLnBrk="0" hangingPunct="1">
              <a:spcBef>
                <a:spcPct val="20000"/>
              </a:spcBef>
              <a:buClr>
                <a:srgbClr val="0070C0"/>
              </a:buClr>
              <a:buSzPct val="80000"/>
              <a:buFont typeface="Arial" pitchFamily="34" charset="0"/>
              <a:buChar char="–"/>
              <a:defRPr sz="28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2pPr>
            <a:lvl3pPr marL="1143000" indent="-228600" algn="l" defTabSz="914400" rtl="0" eaLnBrk="1" latinLnBrk="0" hangingPunct="1">
              <a:spcBef>
                <a:spcPct val="20000"/>
              </a:spcBef>
              <a:buClr>
                <a:srgbClr val="0070C0"/>
              </a:buClr>
              <a:buSzPct val="80000"/>
              <a:buFont typeface="Arial" pitchFamily="34" charset="0"/>
              <a:buChar char="•"/>
              <a:defRPr sz="24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3pPr>
            <a:lvl4pPr marL="1600200" indent="-228600" algn="l" defTabSz="914400" rtl="0" eaLnBrk="1" latinLnBrk="0" hangingPunct="1">
              <a:spcBef>
                <a:spcPct val="20000"/>
              </a:spcBef>
              <a:buClr>
                <a:srgbClr val="0070C0"/>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4pPr>
            <a:lvl5pPr marL="2057400" indent="-228600" algn="l" defTabSz="914400" rtl="0" eaLnBrk="1" latinLnBrk="0" hangingPunct="1">
              <a:spcBef>
                <a:spcPct val="20000"/>
              </a:spcBef>
              <a:buClr>
                <a:srgbClr val="0070C0"/>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800" dirty="0" smtClean="0">
                <a:solidFill>
                  <a:schemeClr val="tx1"/>
                </a:solidFill>
              </a:rPr>
              <a:t>The purchases made for Chinese New Year differ from gifting in that they can be done for family consumption and cooking rather than for business purposes and whilst concerns of “face” are still applicable products are more likely to have mid-price points. </a:t>
            </a:r>
          </a:p>
          <a:p>
            <a:endParaRPr lang="en-AU" sz="1800" dirty="0" smtClean="0">
              <a:solidFill>
                <a:schemeClr val="tx1"/>
              </a:solidFill>
            </a:endParaRPr>
          </a:p>
          <a:p>
            <a:endParaRPr lang="en-AU" sz="1800" dirty="0" smtClean="0">
              <a:solidFill>
                <a:schemeClr val="tx1"/>
              </a:solidFill>
            </a:endParaRPr>
          </a:p>
        </p:txBody>
      </p:sp>
      <p:sp>
        <p:nvSpPr>
          <p:cNvPr id="8" name="Content Placeholder 2"/>
          <p:cNvSpPr txBox="1">
            <a:spLocks/>
          </p:cNvSpPr>
          <p:nvPr/>
        </p:nvSpPr>
        <p:spPr>
          <a:xfrm>
            <a:off x="390364" y="5844405"/>
            <a:ext cx="9078180" cy="48574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70C0"/>
              </a:buClr>
              <a:buSzPct val="80000"/>
              <a:buFont typeface="Wingdings" panose="05000000000000000000" pitchFamily="2" charset="2"/>
              <a:buChar char="§"/>
              <a:defRPr sz="32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1pPr>
            <a:lvl2pPr marL="742950" indent="-285750" algn="l" defTabSz="914400" rtl="0" eaLnBrk="1" latinLnBrk="0" hangingPunct="1">
              <a:spcBef>
                <a:spcPct val="20000"/>
              </a:spcBef>
              <a:buClr>
                <a:srgbClr val="0070C0"/>
              </a:buClr>
              <a:buSzPct val="80000"/>
              <a:buFont typeface="Arial" pitchFamily="34" charset="0"/>
              <a:buChar char="–"/>
              <a:defRPr sz="28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2pPr>
            <a:lvl3pPr marL="1143000" indent="-228600" algn="l" defTabSz="914400" rtl="0" eaLnBrk="1" latinLnBrk="0" hangingPunct="1">
              <a:spcBef>
                <a:spcPct val="20000"/>
              </a:spcBef>
              <a:buClr>
                <a:srgbClr val="0070C0"/>
              </a:buClr>
              <a:buSzPct val="80000"/>
              <a:buFont typeface="Arial" pitchFamily="34" charset="0"/>
              <a:buChar char="•"/>
              <a:defRPr sz="24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3pPr>
            <a:lvl4pPr marL="1600200" indent="-228600" algn="l" defTabSz="914400" rtl="0" eaLnBrk="1" latinLnBrk="0" hangingPunct="1">
              <a:spcBef>
                <a:spcPct val="20000"/>
              </a:spcBef>
              <a:buClr>
                <a:srgbClr val="0070C0"/>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4pPr>
            <a:lvl5pPr marL="2057400" indent="-228600" algn="l" defTabSz="914400" rtl="0" eaLnBrk="1" latinLnBrk="0" hangingPunct="1">
              <a:spcBef>
                <a:spcPct val="20000"/>
              </a:spcBef>
              <a:buClr>
                <a:srgbClr val="0070C0"/>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200" dirty="0" smtClean="0">
                <a:solidFill>
                  <a:schemeClr val="tx1"/>
                </a:solidFill>
              </a:rPr>
              <a:t>Sources: 2 Spring in the air for food imports http://www.chinadaily.com.cn/business/2015-01/10/content_19287687.htm</a:t>
            </a:r>
            <a:endParaRPr lang="en-AU" sz="1200" dirty="0">
              <a:solidFill>
                <a:schemeClr val="tx1"/>
              </a:solidFill>
            </a:endParaRPr>
          </a:p>
        </p:txBody>
      </p:sp>
    </p:spTree>
    <p:extLst>
      <p:ext uri="{BB962C8B-B14F-4D97-AF65-F5344CB8AC3E}">
        <p14:creationId xmlns:p14="http://schemas.microsoft.com/office/powerpoint/2010/main" val="318448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83510" y="2636912"/>
            <a:ext cx="3160490" cy="1656184"/>
          </a:xfrm>
          <a:prstGeom prst="rect">
            <a:avLst/>
          </a:prstGeom>
        </p:spPr>
      </p:pic>
      <p:sp>
        <p:nvSpPr>
          <p:cNvPr id="2" name="Title 1"/>
          <p:cNvSpPr>
            <a:spLocks noGrp="1"/>
          </p:cNvSpPr>
          <p:nvPr>
            <p:ph type="title"/>
          </p:nvPr>
        </p:nvSpPr>
        <p:spPr>
          <a:xfrm>
            <a:off x="457200" y="188640"/>
            <a:ext cx="6923112" cy="706090"/>
          </a:xfrm>
        </p:spPr>
        <p:txBody>
          <a:bodyPr>
            <a:normAutofit fontScale="90000"/>
          </a:bodyPr>
          <a:lstStyle/>
          <a:p>
            <a:r>
              <a:rPr lang="en-AU" dirty="0" smtClean="0"/>
              <a:t>Gifting in Asia… Different than the West</a:t>
            </a:r>
            <a:endParaRPr lang="en-AU" dirty="0"/>
          </a:p>
        </p:txBody>
      </p:sp>
      <p:sp>
        <p:nvSpPr>
          <p:cNvPr id="6" name="Rectangle 5"/>
          <p:cNvSpPr/>
          <p:nvPr/>
        </p:nvSpPr>
        <p:spPr>
          <a:xfrm>
            <a:off x="457199" y="1196752"/>
            <a:ext cx="8330053" cy="3693319"/>
          </a:xfrm>
          <a:prstGeom prst="rect">
            <a:avLst/>
          </a:prstGeom>
        </p:spPr>
        <p:txBody>
          <a:bodyPr wrap="square">
            <a:spAutoFit/>
          </a:bodyPr>
          <a:lstStyle/>
          <a:p>
            <a:pPr fontAlgn="base"/>
            <a:r>
              <a:rPr lang="en-AU" dirty="0" smtClean="0">
                <a:latin typeface="Arial" panose="020B0604020202020204" pitchFamily="34" charset="0"/>
                <a:cs typeface="Arial" panose="020B0604020202020204" pitchFamily="34" charset="0"/>
              </a:rPr>
              <a:t>There are a strict </a:t>
            </a:r>
            <a:r>
              <a:rPr lang="en-AU" dirty="0">
                <a:latin typeface="Arial" panose="020B0604020202020204" pitchFamily="34" charset="0"/>
                <a:cs typeface="Arial" panose="020B0604020202020204" pitchFamily="34" charset="0"/>
              </a:rPr>
              <a:t>set of etiquette based on traditions, superstition, and even numerology. </a:t>
            </a:r>
          </a:p>
          <a:p>
            <a:pPr fontAlgn="base"/>
            <a:r>
              <a:rPr lang="en-AU" dirty="0">
                <a:latin typeface="Arial" panose="020B0604020202020204" pitchFamily="34" charset="0"/>
                <a:cs typeface="Arial" panose="020B0604020202020204" pitchFamily="34" charset="0"/>
              </a:rPr>
              <a:t>The rules of saving face also apply, particularly when giving and receiving gifts. </a:t>
            </a:r>
          </a:p>
          <a:p>
            <a:pPr fontAlgn="base"/>
            <a:endParaRPr lang="en-AU" dirty="0">
              <a:latin typeface="Arial" panose="020B0604020202020204" pitchFamily="34" charset="0"/>
              <a:cs typeface="Arial" panose="020B0604020202020204" pitchFamily="34" charset="0"/>
            </a:endParaRPr>
          </a:p>
          <a:p>
            <a:pPr fontAlgn="base"/>
            <a:r>
              <a:rPr lang="en-AU" b="1" dirty="0">
                <a:latin typeface="Arial" panose="020B0604020202020204" pitchFamily="34" charset="0"/>
                <a:cs typeface="Arial" panose="020B0604020202020204" pitchFamily="34" charset="0"/>
              </a:rPr>
              <a:t>When to Gift in Asia</a:t>
            </a:r>
          </a:p>
          <a:p>
            <a:pPr fontAlgn="base"/>
            <a:r>
              <a:rPr lang="en-AU" dirty="0">
                <a:latin typeface="Arial" panose="020B0604020202020204" pitchFamily="34" charset="0"/>
                <a:cs typeface="Arial" panose="020B0604020202020204" pitchFamily="34" charset="0"/>
              </a:rPr>
              <a:t>Generally, gifts are given </a:t>
            </a:r>
            <a:r>
              <a:rPr lang="en-AU" dirty="0" smtClean="0">
                <a:latin typeface="Arial" panose="020B0604020202020204" pitchFamily="34" charset="0"/>
                <a:cs typeface="Arial" panose="020B0604020202020204" pitchFamily="34" charset="0"/>
              </a:rPr>
              <a:t>for: </a:t>
            </a:r>
          </a:p>
          <a:p>
            <a:pPr marL="742950" lvl="1" indent="-285750" fontAlgn="base">
              <a:buClr>
                <a:srgbClr val="0070C0"/>
              </a:buClr>
              <a:buFont typeface="Arial" panose="020B0604020202020204" pitchFamily="34" charset="0"/>
              <a:buChar char="•"/>
            </a:pPr>
            <a:r>
              <a:rPr lang="en-AU" dirty="0" smtClean="0">
                <a:latin typeface="Arial" panose="020B0604020202020204" pitchFamily="34" charset="0"/>
                <a:cs typeface="Arial" panose="020B0604020202020204" pitchFamily="34" charset="0"/>
              </a:rPr>
              <a:t>Everyday </a:t>
            </a:r>
            <a:r>
              <a:rPr lang="en-AU" dirty="0">
                <a:latin typeface="Arial" panose="020B0604020202020204" pitchFamily="34" charset="0"/>
                <a:cs typeface="Arial" panose="020B0604020202020204" pitchFamily="34" charset="0"/>
              </a:rPr>
              <a:t>s</a:t>
            </a:r>
            <a:r>
              <a:rPr lang="en-AU" dirty="0" smtClean="0">
                <a:latin typeface="Arial" panose="020B0604020202020204" pitchFamily="34" charset="0"/>
                <a:cs typeface="Arial" panose="020B0604020202020204" pitchFamily="34" charset="0"/>
              </a:rPr>
              <a:t>haring with friends, Trinkets for co-workers</a:t>
            </a:r>
          </a:p>
          <a:p>
            <a:pPr marL="742950" lvl="1" indent="-285750" fontAlgn="base">
              <a:buClr>
                <a:srgbClr val="0070C0"/>
              </a:buClr>
              <a:buFont typeface="Arial" panose="020B0604020202020204" pitchFamily="34" charset="0"/>
              <a:buChar char="•"/>
            </a:pPr>
            <a:r>
              <a:rPr lang="en-AU" dirty="0" smtClean="0">
                <a:latin typeface="Arial" panose="020B0604020202020204" pitchFamily="34" charset="0"/>
                <a:cs typeface="Arial" panose="020B0604020202020204" pitchFamily="34" charset="0"/>
              </a:rPr>
              <a:t>Treat or Reward</a:t>
            </a:r>
          </a:p>
          <a:p>
            <a:pPr marL="742950" lvl="1" indent="-285750" fontAlgn="base">
              <a:buClr>
                <a:srgbClr val="0070C0"/>
              </a:buClr>
              <a:buFont typeface="Arial" panose="020B0604020202020204" pitchFamily="34" charset="0"/>
              <a:buChar char="•"/>
            </a:pPr>
            <a:r>
              <a:rPr lang="en-AU" dirty="0" smtClean="0">
                <a:latin typeface="Arial" panose="020B0604020202020204" pitchFamily="34" charset="0"/>
                <a:cs typeface="Arial" panose="020B0604020202020204" pitchFamily="34" charset="0"/>
              </a:rPr>
              <a:t>Gratitude, </a:t>
            </a:r>
            <a:r>
              <a:rPr lang="en-AU" dirty="0">
                <a:latin typeface="Arial" panose="020B0604020202020204" pitchFamily="34" charset="0"/>
                <a:cs typeface="Arial" panose="020B0604020202020204" pitchFamily="34" charset="0"/>
              </a:rPr>
              <a:t>T</a:t>
            </a:r>
            <a:r>
              <a:rPr lang="en-AU" dirty="0" smtClean="0">
                <a:latin typeface="Arial" panose="020B0604020202020204" pitchFamily="34" charset="0"/>
                <a:cs typeface="Arial" panose="020B0604020202020204" pitchFamily="34" charset="0"/>
              </a:rPr>
              <a:t>hank you</a:t>
            </a:r>
          </a:p>
          <a:p>
            <a:pPr marL="742950" lvl="1" indent="-285750" fontAlgn="base">
              <a:buClr>
                <a:srgbClr val="0070C0"/>
              </a:buClr>
              <a:buFont typeface="Arial" panose="020B0604020202020204" pitchFamily="34" charset="0"/>
              <a:buChar char="•"/>
            </a:pPr>
            <a:r>
              <a:rPr lang="en-AU" dirty="0" smtClean="0">
                <a:latin typeface="Arial" panose="020B0604020202020204" pitchFamily="34" charset="0"/>
                <a:cs typeface="Arial" panose="020B0604020202020204" pitchFamily="34" charset="0"/>
              </a:rPr>
              <a:t>A Business Gift</a:t>
            </a:r>
          </a:p>
          <a:p>
            <a:pPr marL="742950" lvl="1" indent="-285750" fontAlgn="base">
              <a:buClr>
                <a:srgbClr val="0070C0"/>
              </a:buClr>
              <a:buFont typeface="Arial" panose="020B0604020202020204" pitchFamily="34" charset="0"/>
              <a:buChar char="•"/>
            </a:pPr>
            <a:r>
              <a:rPr lang="en-AU" dirty="0" smtClean="0">
                <a:latin typeface="Arial" panose="020B0604020202020204" pitchFamily="34" charset="0"/>
                <a:cs typeface="Arial" panose="020B0604020202020204" pitchFamily="34" charset="0"/>
              </a:rPr>
              <a:t>A Visiting Gift</a:t>
            </a:r>
          </a:p>
          <a:p>
            <a:pPr marL="742950" lvl="1" indent="-285750" fontAlgn="base">
              <a:buClr>
                <a:srgbClr val="0070C0"/>
              </a:buClr>
              <a:buFont typeface="Arial" panose="020B0604020202020204" pitchFamily="34" charset="0"/>
              <a:buChar char="•"/>
            </a:pPr>
            <a:r>
              <a:rPr lang="en-AU" dirty="0" smtClean="0">
                <a:latin typeface="Arial" panose="020B0604020202020204" pitchFamily="34" charset="0"/>
                <a:cs typeface="Arial" panose="020B0604020202020204" pitchFamily="34" charset="0"/>
              </a:rPr>
              <a:t>Celebration of an </a:t>
            </a:r>
            <a:r>
              <a:rPr lang="en-AU" dirty="0">
                <a:latin typeface="Arial" panose="020B0604020202020204" pitchFamily="34" charset="0"/>
                <a:cs typeface="Arial" panose="020B0604020202020204" pitchFamily="34" charset="0"/>
              </a:rPr>
              <a:t>O</a:t>
            </a:r>
            <a:r>
              <a:rPr lang="en-AU" dirty="0" smtClean="0">
                <a:latin typeface="Arial" panose="020B0604020202020204" pitchFamily="34" charset="0"/>
                <a:cs typeface="Arial" panose="020B0604020202020204" pitchFamily="34" charset="0"/>
              </a:rPr>
              <a:t>ccasion such as a festival gift, birthday, </a:t>
            </a:r>
            <a:r>
              <a:rPr lang="en-AU" dirty="0" err="1" smtClean="0">
                <a:latin typeface="Arial" panose="020B0604020202020204" pitchFamily="34" charset="0"/>
                <a:cs typeface="Arial" panose="020B0604020202020204" pitchFamily="34" charset="0"/>
              </a:rPr>
              <a:t>etc</a:t>
            </a:r>
            <a:endParaRPr lang="en-AU" dirty="0" smtClean="0">
              <a:latin typeface="Arial" panose="020B0604020202020204" pitchFamily="34" charset="0"/>
              <a:cs typeface="Arial" panose="020B0604020202020204" pitchFamily="34" charset="0"/>
            </a:endParaRPr>
          </a:p>
          <a:p>
            <a:pPr marL="742950" lvl="1" indent="-285750" fontAlgn="base">
              <a:buClr>
                <a:srgbClr val="0070C0"/>
              </a:buClr>
              <a:buFont typeface="Arial" panose="020B0604020202020204" pitchFamily="34" charset="0"/>
              <a:buChar char="•"/>
            </a:pPr>
            <a:r>
              <a:rPr lang="en-AU" dirty="0" smtClean="0">
                <a:latin typeface="Arial" panose="020B0604020202020204" pitchFamily="34" charset="0"/>
                <a:cs typeface="Arial" panose="020B0604020202020204" pitchFamily="34" charset="0"/>
              </a:rPr>
              <a:t>Showing Respect/ Hierarchy</a:t>
            </a:r>
          </a:p>
        </p:txBody>
      </p:sp>
      <p:sp>
        <p:nvSpPr>
          <p:cNvPr id="7" name="Rectangle 6"/>
          <p:cNvSpPr/>
          <p:nvPr/>
        </p:nvSpPr>
        <p:spPr>
          <a:xfrm>
            <a:off x="457198" y="5103674"/>
            <a:ext cx="8229601" cy="1477328"/>
          </a:xfrm>
          <a:prstGeom prst="rect">
            <a:avLst/>
          </a:prstGeom>
        </p:spPr>
        <p:txBody>
          <a:bodyPr wrap="square">
            <a:spAutoFit/>
          </a:bodyPr>
          <a:lstStyle/>
          <a:p>
            <a:pPr fontAlgn="base"/>
            <a:r>
              <a:rPr lang="en-AU" dirty="0" smtClean="0">
                <a:latin typeface="Arial" panose="020B0604020202020204" pitchFamily="34" charset="0"/>
                <a:cs typeface="Arial" panose="020B0604020202020204" pitchFamily="34" charset="0"/>
              </a:rPr>
              <a:t>In </a:t>
            </a:r>
            <a:r>
              <a:rPr lang="en-AU" dirty="0">
                <a:latin typeface="Arial" panose="020B0604020202020204" pitchFamily="34" charset="0"/>
                <a:cs typeface="Arial" panose="020B0604020202020204" pitchFamily="34" charset="0"/>
              </a:rPr>
              <a:t>Asia, gift exchanges are often separate, one-way giving events. </a:t>
            </a:r>
            <a:r>
              <a:rPr lang="en-AU" dirty="0" smtClean="0">
                <a:latin typeface="Arial" panose="020B0604020202020204" pitchFamily="34" charset="0"/>
                <a:cs typeface="Arial" panose="020B0604020202020204" pitchFamily="34" charset="0"/>
              </a:rPr>
              <a:t>Avoid </a:t>
            </a:r>
            <a:r>
              <a:rPr lang="en-AU" dirty="0">
                <a:latin typeface="Arial" panose="020B0604020202020204" pitchFamily="34" charset="0"/>
                <a:cs typeface="Arial" panose="020B0604020202020204" pitchFamily="34" charset="0"/>
              </a:rPr>
              <a:t>gifting a single person when in a group setting (e.g., at a business meeting). Instead, gift the entire group or wait until you are in private to gift an individual.</a:t>
            </a:r>
          </a:p>
          <a:p>
            <a:pPr fontAlgn="base"/>
            <a:endParaRPr lang="en-AU" b="1"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CC24F6-9834-40E5-BB57-6F1B789F57E4}" type="slidenum">
              <a:rPr lang="en-US" smtClean="0">
                <a:solidFill>
                  <a:prstClr val="black">
                    <a:tint val="75000"/>
                  </a:prstClr>
                </a:solidFill>
              </a:rPr>
              <a:pPr/>
              <a:t>7</a:t>
            </a:fld>
            <a:endParaRPr lang="en-US">
              <a:solidFill>
                <a:prstClr val="black">
                  <a:tint val="75000"/>
                </a:prstClr>
              </a:solidFill>
            </a:endParaRPr>
          </a:p>
        </p:txBody>
      </p:sp>
      <p:sp>
        <p:nvSpPr>
          <p:cNvPr id="8" name="TextBox 7"/>
          <p:cNvSpPr txBox="1"/>
          <p:nvPr/>
        </p:nvSpPr>
        <p:spPr>
          <a:xfrm>
            <a:off x="35496" y="2885164"/>
            <a:ext cx="936104" cy="430887"/>
          </a:xfrm>
          <a:prstGeom prst="rect">
            <a:avLst/>
          </a:prstGeom>
          <a:noFill/>
        </p:spPr>
        <p:txBody>
          <a:bodyPr wrap="square" rtlCol="0">
            <a:spAutoFit/>
          </a:bodyPr>
          <a:lstStyle/>
          <a:p>
            <a:pPr algn="ctr"/>
            <a:r>
              <a:rPr lang="en-AU" sz="1100" dirty="0" smtClean="0"/>
              <a:t>More Everyday</a:t>
            </a:r>
            <a:endParaRPr lang="en-AU" sz="1100" dirty="0"/>
          </a:p>
        </p:txBody>
      </p:sp>
      <p:sp>
        <p:nvSpPr>
          <p:cNvPr id="9" name="TextBox 8"/>
          <p:cNvSpPr txBox="1"/>
          <p:nvPr/>
        </p:nvSpPr>
        <p:spPr>
          <a:xfrm>
            <a:off x="35496" y="4533700"/>
            <a:ext cx="867477" cy="430887"/>
          </a:xfrm>
          <a:prstGeom prst="rect">
            <a:avLst/>
          </a:prstGeom>
          <a:noFill/>
        </p:spPr>
        <p:txBody>
          <a:bodyPr wrap="square" rtlCol="0">
            <a:spAutoFit/>
          </a:bodyPr>
          <a:lstStyle/>
          <a:p>
            <a:pPr algn="ctr"/>
            <a:r>
              <a:rPr lang="en-AU" sz="1100" dirty="0" smtClean="0"/>
              <a:t>More Premium</a:t>
            </a:r>
            <a:endParaRPr lang="en-AU" sz="1100" dirty="0"/>
          </a:p>
        </p:txBody>
      </p:sp>
      <p:cxnSp>
        <p:nvCxnSpPr>
          <p:cNvPr id="11" name="Straight Arrow Connector 10"/>
          <p:cNvCxnSpPr/>
          <p:nvPr/>
        </p:nvCxnSpPr>
        <p:spPr>
          <a:xfrm>
            <a:off x="457198" y="3316051"/>
            <a:ext cx="12036" cy="12176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55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6779096" cy="706090"/>
          </a:xfrm>
        </p:spPr>
        <p:txBody>
          <a:bodyPr>
            <a:normAutofit fontScale="90000"/>
          </a:bodyPr>
          <a:lstStyle/>
          <a:p>
            <a:r>
              <a:rPr lang="en-AU" sz="3200" dirty="0" smtClean="0"/>
              <a:t>There are lots of cultural differences in Giving Gifts</a:t>
            </a:r>
            <a:endParaRPr lang="en-AU" sz="3200" dirty="0"/>
          </a:p>
        </p:txBody>
      </p:sp>
      <p:sp>
        <p:nvSpPr>
          <p:cNvPr id="3" name="Content Placeholder 2"/>
          <p:cNvSpPr>
            <a:spLocks noGrp="1"/>
          </p:cNvSpPr>
          <p:nvPr>
            <p:ph idx="1"/>
          </p:nvPr>
        </p:nvSpPr>
        <p:spPr>
          <a:xfrm>
            <a:off x="179512" y="1212776"/>
            <a:ext cx="8424936" cy="5645224"/>
          </a:xfrm>
        </p:spPr>
        <p:txBody>
          <a:bodyPr>
            <a:normAutofit/>
          </a:bodyPr>
          <a:lstStyle/>
          <a:p>
            <a:pPr fontAlgn="base"/>
            <a:r>
              <a:rPr lang="en-AU" sz="1800" b="1" dirty="0" smtClean="0">
                <a:solidFill>
                  <a:schemeClr val="tx1"/>
                </a:solidFill>
              </a:rPr>
              <a:t>General </a:t>
            </a:r>
            <a:r>
              <a:rPr lang="en-AU" sz="1800" b="1" dirty="0">
                <a:solidFill>
                  <a:schemeClr val="tx1"/>
                </a:solidFill>
              </a:rPr>
              <a:t>Etiquette for Giving Gifts in Asia</a:t>
            </a:r>
          </a:p>
          <a:p>
            <a:pPr lvl="1" fontAlgn="base"/>
            <a:r>
              <a:rPr lang="en-AU" sz="1800" dirty="0">
                <a:solidFill>
                  <a:schemeClr val="tx1"/>
                </a:solidFill>
              </a:rPr>
              <a:t>No matter how much time or effort were put into selecting and wrapping something, you should downplay your gift as insignificant. </a:t>
            </a:r>
          </a:p>
          <a:p>
            <a:pPr lvl="1" fontAlgn="base"/>
            <a:r>
              <a:rPr lang="en-AU" sz="1800" b="1" dirty="0">
                <a:solidFill>
                  <a:schemeClr val="tx1"/>
                </a:solidFill>
              </a:rPr>
              <a:t>Expect that your host may politely decline your gift several times before finally relenting.</a:t>
            </a:r>
            <a:r>
              <a:rPr lang="en-AU" sz="1800" dirty="0">
                <a:solidFill>
                  <a:schemeClr val="tx1"/>
                </a:solidFill>
              </a:rPr>
              <a:t> This is simply custom and does not mean that they aren’t happy about your gesture. Express gratitude that your gift was accepted. </a:t>
            </a:r>
          </a:p>
          <a:p>
            <a:pPr lvl="1" fontAlgn="base"/>
            <a:r>
              <a:rPr lang="en-AU" sz="1800" b="1" dirty="0">
                <a:solidFill>
                  <a:schemeClr val="tx1"/>
                </a:solidFill>
              </a:rPr>
              <a:t>Don’t be surprised if your gift is simply put aside to be opened later.</a:t>
            </a:r>
            <a:r>
              <a:rPr lang="en-AU" sz="1800" dirty="0">
                <a:solidFill>
                  <a:schemeClr val="tx1"/>
                </a:solidFill>
              </a:rPr>
              <a:t> Gifts are often opened in private to avoid any potential embarrassment and loss of face for either party</a:t>
            </a:r>
            <a:r>
              <a:rPr lang="en-AU" sz="1800" dirty="0" smtClean="0">
                <a:solidFill>
                  <a:schemeClr val="tx1"/>
                </a:solidFill>
              </a:rPr>
              <a:t>.</a:t>
            </a:r>
            <a:endParaRPr lang="en-AU" sz="1800" dirty="0">
              <a:solidFill>
                <a:schemeClr val="tx1"/>
              </a:solidFill>
            </a:endParaRPr>
          </a:p>
        </p:txBody>
      </p:sp>
      <p:pic>
        <p:nvPicPr>
          <p:cNvPr id="4" name="Picture 3"/>
          <p:cNvPicPr>
            <a:picLocks noChangeAspect="1"/>
          </p:cNvPicPr>
          <p:nvPr/>
        </p:nvPicPr>
        <p:blipFill rotWithShape="1">
          <a:blip r:embed="rId2"/>
          <a:srcRect l="-1" t="7664" r="1281"/>
          <a:stretch/>
        </p:blipFill>
        <p:spPr>
          <a:xfrm>
            <a:off x="2699792" y="4293096"/>
            <a:ext cx="3528392" cy="1833456"/>
          </a:xfrm>
          <a:prstGeom prst="rect">
            <a:avLst/>
          </a:prstGeom>
        </p:spPr>
      </p:pic>
      <p:sp>
        <p:nvSpPr>
          <p:cNvPr id="5" name="Footer Placeholder 4"/>
          <p:cNvSpPr>
            <a:spLocks noGrp="1"/>
          </p:cNvSpPr>
          <p:nvPr>
            <p:ph type="ftr" sz="quarter" idx="3"/>
          </p:nvPr>
        </p:nvSpPr>
        <p:spPr/>
        <p:txBody>
          <a:bodyPr/>
          <a:lstStyle/>
          <a:p>
            <a:r>
              <a:rPr lang="en-US" b="1" smtClean="0">
                <a:solidFill>
                  <a:schemeClr val="tx1"/>
                </a:solidFill>
              </a:rPr>
              <a:t>University of Melbourne ARC Industrial Transformation Grant - </a:t>
            </a:r>
            <a:r>
              <a:rPr lang="en-AU" smtClean="0">
                <a:solidFill>
                  <a:schemeClr val="tx1"/>
                </a:solidFill>
              </a:rPr>
              <a:t>Unlocking the Food Value Chain: Australian food industry transformation for ASEAN markets </a:t>
            </a:r>
            <a:endParaRPr lang="en-AU" smtClean="0"/>
          </a:p>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CC24F6-9834-40E5-BB57-6F1B789F57E4}"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4005691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3068" t="1348" r="50000" b="25673"/>
          <a:stretch/>
        </p:blipFill>
        <p:spPr>
          <a:xfrm>
            <a:off x="5580112" y="2060848"/>
            <a:ext cx="2664296" cy="2808312"/>
          </a:xfrm>
          <a:prstGeom prst="rect">
            <a:avLst/>
          </a:prstGeom>
        </p:spPr>
      </p:pic>
      <p:sp>
        <p:nvSpPr>
          <p:cNvPr id="2" name="Title 1"/>
          <p:cNvSpPr>
            <a:spLocks noGrp="1"/>
          </p:cNvSpPr>
          <p:nvPr>
            <p:ph type="title"/>
          </p:nvPr>
        </p:nvSpPr>
        <p:spPr/>
        <p:txBody>
          <a:bodyPr>
            <a:normAutofit/>
          </a:bodyPr>
          <a:lstStyle/>
          <a:p>
            <a:r>
              <a:rPr lang="en-AU" sz="3200" dirty="0" smtClean="0"/>
              <a:t>Culturally Acceptable Gifts: China</a:t>
            </a:r>
            <a:endParaRPr lang="en-AU" sz="3200" dirty="0"/>
          </a:p>
        </p:txBody>
      </p:sp>
      <p:sp>
        <p:nvSpPr>
          <p:cNvPr id="9" name="Content Placeholder 8"/>
          <p:cNvSpPr>
            <a:spLocks noGrp="1"/>
          </p:cNvSpPr>
          <p:nvPr>
            <p:ph sz="half" idx="1"/>
          </p:nvPr>
        </p:nvSpPr>
        <p:spPr>
          <a:xfrm>
            <a:off x="601216" y="1423317"/>
            <a:ext cx="4978896" cy="4525963"/>
          </a:xfrm>
        </p:spPr>
        <p:txBody>
          <a:bodyPr>
            <a:noAutofit/>
          </a:bodyPr>
          <a:lstStyle/>
          <a:p>
            <a:pPr fontAlgn="base"/>
            <a:r>
              <a:rPr lang="en-AU" sz="1800" b="1" dirty="0" smtClean="0"/>
              <a:t>Wine: </a:t>
            </a:r>
            <a:r>
              <a:rPr lang="en-AU" sz="1800" dirty="0" smtClean="0"/>
              <a:t>Seen as a toast to good health of the receiver.</a:t>
            </a:r>
          </a:p>
          <a:p>
            <a:pPr fontAlgn="base"/>
            <a:r>
              <a:rPr lang="en-AU" sz="1800" b="1" dirty="0" smtClean="0"/>
              <a:t>Cigarettes: </a:t>
            </a:r>
            <a:r>
              <a:rPr lang="en-AU" sz="1800" dirty="0" smtClean="0"/>
              <a:t>Good Quality are expensive.  Will  boost face and prospects of the receiver.</a:t>
            </a:r>
          </a:p>
          <a:p>
            <a:pPr fontAlgn="base"/>
            <a:r>
              <a:rPr lang="en-AU" sz="1800" b="1" dirty="0" smtClean="0"/>
              <a:t>Health Supplements: </a:t>
            </a:r>
            <a:r>
              <a:rPr lang="en-AU" sz="1800" dirty="0" smtClean="0"/>
              <a:t>Good gift for older receivers to boost their health.</a:t>
            </a:r>
          </a:p>
          <a:p>
            <a:pPr fontAlgn="base"/>
            <a:r>
              <a:rPr lang="en-AU" sz="1800" b="1" dirty="0" smtClean="0"/>
              <a:t>Peaches: </a:t>
            </a:r>
            <a:r>
              <a:rPr lang="en-AU" sz="1800" dirty="0" smtClean="0"/>
              <a:t>Good gift for longevity.</a:t>
            </a:r>
          </a:p>
          <a:p>
            <a:pPr fontAlgn="base"/>
            <a:r>
              <a:rPr lang="en-AU" sz="1800" b="1" dirty="0" smtClean="0"/>
              <a:t>Red Envelops with Money Inside: </a:t>
            </a:r>
            <a:r>
              <a:rPr lang="en-AU" sz="1800" dirty="0" smtClean="0"/>
              <a:t>Generally for kids at Festival times</a:t>
            </a:r>
          </a:p>
          <a:p>
            <a:pPr fontAlgn="base"/>
            <a:r>
              <a:rPr lang="en-AU" sz="1800" b="1" dirty="0" smtClean="0"/>
              <a:t>Australian/ Regional products: </a:t>
            </a:r>
            <a:r>
              <a:rPr lang="en-AU" sz="1800" dirty="0" smtClean="0"/>
              <a:t>Considered very proper and impressive.</a:t>
            </a:r>
            <a:endParaRPr lang="en-AU" sz="1800" dirty="0"/>
          </a:p>
          <a:p>
            <a:pPr fontAlgn="base"/>
            <a:r>
              <a:rPr lang="en-AU" sz="1800" b="1" dirty="0" smtClean="0"/>
              <a:t>Special Teas: </a:t>
            </a:r>
            <a:r>
              <a:rPr lang="en-AU" sz="1800" dirty="0" smtClean="0"/>
              <a:t>Good Quality, good for everyone.</a:t>
            </a:r>
            <a:endParaRPr lang="en-AU" sz="1800" dirty="0"/>
          </a:p>
          <a:p>
            <a:pPr fontAlgn="base"/>
            <a:r>
              <a:rPr lang="en-AU" sz="1800" b="1" dirty="0" smtClean="0"/>
              <a:t>Books</a:t>
            </a:r>
            <a:endParaRPr lang="en-AU" sz="1800" b="1" dirty="0"/>
          </a:p>
        </p:txBody>
      </p:sp>
      <p:sp>
        <p:nvSpPr>
          <p:cNvPr id="8" name="Slide Number Placeholder 7"/>
          <p:cNvSpPr>
            <a:spLocks noGrp="1"/>
          </p:cNvSpPr>
          <p:nvPr>
            <p:ph type="sldNum" sz="quarter" idx="12"/>
          </p:nvPr>
        </p:nvSpPr>
        <p:spPr/>
        <p:txBody>
          <a:bodyPr/>
          <a:lstStyle/>
          <a:p>
            <a:fld id="{0ACC24F6-9834-40E5-BB57-6F1B789F57E4}" type="slidenum">
              <a:rPr lang="en-US" smtClean="0">
                <a:solidFill>
                  <a:prstClr val="black">
                    <a:tint val="75000"/>
                  </a:prstClr>
                </a:solidFill>
              </a:rPr>
              <a:pPr/>
              <a:t>9</a:t>
            </a:fld>
            <a:endParaRPr lang="en-US">
              <a:solidFill>
                <a:prstClr val="black">
                  <a:tint val="75000"/>
                </a:prstClr>
              </a:solidFill>
            </a:endParaRPr>
          </a:p>
        </p:txBody>
      </p:sp>
      <p:sp>
        <p:nvSpPr>
          <p:cNvPr id="5" name="Content Placeholder 2"/>
          <p:cNvSpPr txBox="1">
            <a:spLocks/>
          </p:cNvSpPr>
          <p:nvPr/>
        </p:nvSpPr>
        <p:spPr>
          <a:xfrm>
            <a:off x="238785" y="2132856"/>
            <a:ext cx="5413335" cy="56452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6"/>
              </a:buClr>
              <a:buSzPct val="80000"/>
              <a:buFont typeface="Wingdings" panose="05000000000000000000" pitchFamily="2" charset="2"/>
              <a:buChar char="§"/>
              <a:defRPr sz="32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1pPr>
            <a:lvl2pPr marL="742950" indent="-285750" algn="l" defTabSz="914400" rtl="0" eaLnBrk="1" latinLnBrk="0" hangingPunct="1">
              <a:spcBef>
                <a:spcPct val="20000"/>
              </a:spcBef>
              <a:buClr>
                <a:schemeClr val="accent6"/>
              </a:buClr>
              <a:buSzPct val="80000"/>
              <a:buFont typeface="Arial" pitchFamily="34" charset="0"/>
              <a:buChar char="–"/>
              <a:defRPr sz="28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2pPr>
            <a:lvl3pPr marL="1143000" indent="-228600" algn="l" defTabSz="914400" rtl="0" eaLnBrk="1" latinLnBrk="0" hangingPunct="1">
              <a:spcBef>
                <a:spcPct val="20000"/>
              </a:spcBef>
              <a:buClr>
                <a:schemeClr val="accent6"/>
              </a:buClr>
              <a:buSzPct val="80000"/>
              <a:buFont typeface="Arial" pitchFamily="34" charset="0"/>
              <a:buChar char="•"/>
              <a:defRPr sz="24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3pPr>
            <a:lvl4pPr marL="1600200" indent="-228600" algn="l" defTabSz="914400" rtl="0" eaLnBrk="1" latinLnBrk="0" hangingPunct="1">
              <a:spcBef>
                <a:spcPct val="20000"/>
              </a:spcBef>
              <a:buClr>
                <a:schemeClr val="accent6"/>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4pPr>
            <a:lvl5pPr marL="2057400" indent="-228600" algn="l" defTabSz="914400" rtl="0" eaLnBrk="1" latinLnBrk="0" hangingPunct="1">
              <a:spcBef>
                <a:spcPct val="20000"/>
              </a:spcBef>
              <a:buClr>
                <a:schemeClr val="accent6"/>
              </a:buClr>
              <a:buSzPct val="80000"/>
              <a:buFont typeface="Arial" pitchFamily="34" charset="0"/>
              <a:buChar char="»"/>
              <a:defRPr sz="2000" kern="1200">
                <a:solidFill>
                  <a:schemeClr val="tx1">
                    <a:lumMod val="65000"/>
                    <a:lumOff val="35000"/>
                  </a:schemeClr>
                </a:solidFill>
                <a:latin typeface="Arial" panose="020B0604020202020204" pitchFamily="34" charset="0"/>
                <a:ea typeface="Verdana"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endParaRPr lang="en-AU" sz="1400" dirty="0" smtClean="0"/>
          </a:p>
          <a:p>
            <a:pPr fontAlgn="base"/>
            <a:endParaRPr lang="en-AU" sz="1400" dirty="0"/>
          </a:p>
        </p:txBody>
      </p:sp>
    </p:spTree>
    <p:extLst>
      <p:ext uri="{BB962C8B-B14F-4D97-AF65-F5344CB8AC3E}">
        <p14:creationId xmlns:p14="http://schemas.microsoft.com/office/powerpoint/2010/main" val="296106218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nk" id="{3603DEEC-540E-4E0B-9B33-534E54A88A62}" vid="{1A846912-083D-47E1-83C2-A062C7E737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598</TotalTime>
  <Words>3193</Words>
  <Application>Microsoft Office PowerPoint</Application>
  <PresentationFormat>On-screen Show (4:3)</PresentationFormat>
  <Paragraphs>273</Paragraphs>
  <Slides>27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Verdana</vt:lpstr>
      <vt:lpstr>Wingdings</vt:lpstr>
      <vt:lpstr>1_Office Theme</vt:lpstr>
      <vt:lpstr>Gifting as an Opportunity for Export to Asia</vt:lpstr>
      <vt:lpstr>West is Not East!</vt:lpstr>
      <vt:lpstr>The need for Insights</vt:lpstr>
      <vt:lpstr>Most Asian Cultures are Gifting Oriented</vt:lpstr>
      <vt:lpstr>Size of Gifting Industry: China</vt:lpstr>
      <vt:lpstr>Chinese New Year and Food Gifts: China</vt:lpstr>
      <vt:lpstr>Gifting in Asia… Different than the West</vt:lpstr>
      <vt:lpstr>There are lots of cultural differences in Giving Gifts</vt:lpstr>
      <vt:lpstr>Culturally Acceptable Gifts: China</vt:lpstr>
      <vt:lpstr>Culturally Unacceptable Gifts: China</vt:lpstr>
      <vt:lpstr>Closeness of the Relationship</vt:lpstr>
      <vt:lpstr>Food and Gifting</vt:lpstr>
      <vt:lpstr>When Giving Food, Trust Matters</vt:lpstr>
      <vt:lpstr>When Giving Food, Origin Ensures Trust</vt:lpstr>
      <vt:lpstr>When Gifting - Getting it Right Matters</vt:lpstr>
      <vt:lpstr>Differences between West and East</vt:lpstr>
      <vt:lpstr>Differences between West and East</vt:lpstr>
      <vt:lpstr>Gift Elements</vt:lpstr>
      <vt:lpstr>Premium Brands are Emotionally Engaging with a compelling story</vt:lpstr>
      <vt:lpstr>Occasion and Bundling Matters</vt:lpstr>
      <vt:lpstr>Numbers matter</vt:lpstr>
      <vt:lpstr>Key Elements for an Asian Gift</vt:lpstr>
      <vt:lpstr>Premium Packaging reinforces Emotionally Engagement</vt:lpstr>
      <vt:lpstr>Packaging: Colour and Embellishments</vt:lpstr>
      <vt:lpstr>Premium Products</vt:lpstr>
      <vt:lpstr>Food Harmony: Familiar taste and culture</vt:lpstr>
      <vt:lpstr>Key Take Aways</vt:lpstr>
    </vt:vector>
  </TitlesOfParts>
  <Company>Mondelēz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ASIAN PROXY PANEL</dc:title>
  <dc:creator>Flower, Lisa J</dc:creator>
  <cp:lastModifiedBy>Ashman, Hollis J</cp:lastModifiedBy>
  <cp:revision>68</cp:revision>
  <cp:lastPrinted>2015-11-10T04:28:03Z</cp:lastPrinted>
  <dcterms:created xsi:type="dcterms:W3CDTF">2015-09-07T00:09:26Z</dcterms:created>
  <dcterms:modified xsi:type="dcterms:W3CDTF">2016-03-22T00:06:02Z</dcterms:modified>
</cp:coreProperties>
</file>